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308" r:id="rId2"/>
    <p:sldId id="257" r:id="rId3"/>
    <p:sldId id="306" r:id="rId4"/>
    <p:sldId id="279" r:id="rId5"/>
    <p:sldId id="307" r:id="rId6"/>
    <p:sldId id="258" r:id="rId7"/>
    <p:sldId id="272" r:id="rId8"/>
    <p:sldId id="280" r:id="rId9"/>
    <p:sldId id="274" r:id="rId10"/>
    <p:sldId id="281" r:id="rId11"/>
    <p:sldId id="265" r:id="rId12"/>
    <p:sldId id="266" r:id="rId13"/>
    <p:sldId id="276" r:id="rId14"/>
    <p:sldId id="277" r:id="rId15"/>
    <p:sldId id="278" r:id="rId16"/>
    <p:sldId id="287" r:id="rId17"/>
    <p:sldId id="286" r:id="rId18"/>
    <p:sldId id="288" r:id="rId19"/>
    <p:sldId id="261" r:id="rId20"/>
    <p:sldId id="263" r:id="rId21"/>
  </p:sldIdLst>
  <p:sldSz cx="18288000" cy="10287000"/>
  <p:notesSz cx="6858000" cy="9144000"/>
  <p:embeddedFontLst>
    <p:embeddedFont>
      <p:font typeface="Euphemia" panose="020B0503040102020104" pitchFamily="34" charset="0"/>
      <p:regular r:id="rId23"/>
    </p:embeddedFont>
    <p:embeddedFont>
      <p:font typeface="Fira sans" panose="020B0503050000020004" pitchFamily="34" charset="0"/>
      <p:regular r:id="rId24"/>
      <p:bold r:id="rId25"/>
      <p:italic r:id="rId26"/>
      <p:boldItalic r:id="rId27"/>
    </p:embeddedFont>
    <p:embeddedFont>
      <p:font typeface="Noto Serif" panose="02020600060500020200" pitchFamily="18" charset="0"/>
      <p:regular r:id="rId28"/>
      <p:bold r:id="rId29"/>
    </p:embeddedFont>
    <p:embeddedFont>
      <p:font typeface="Verdana" panose="020B060403050404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42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8" d="100"/>
          <a:sy n="68" d="100"/>
        </p:scale>
        <p:origin x="199" y="55"/>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A8F730-33C7-4825-954C-C96C1D60DDCD}" type="datetimeFigureOut">
              <a:rPr lang="nl-NL" smtClean="0"/>
              <a:t>23-6-2025</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D9B5D4-A81E-4BC4-BB57-FBA54695E1C3}" type="slidenum">
              <a:rPr lang="nl-NL" smtClean="0"/>
              <a:t>‹nr.›</a:t>
            </a:fld>
            <a:endParaRPr lang="nl-NL"/>
          </a:p>
        </p:txBody>
      </p:sp>
    </p:spTree>
    <p:extLst>
      <p:ext uri="{BB962C8B-B14F-4D97-AF65-F5344CB8AC3E}">
        <p14:creationId xmlns:p14="http://schemas.microsoft.com/office/powerpoint/2010/main" val="2327219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lnSpc>
                <a:spcPts val="3115"/>
              </a:lnSpc>
            </a:pPr>
            <a:r>
              <a:rPr lang="nl-NL" sz="1200" spc="66" dirty="0">
                <a:solidFill>
                  <a:srgbClr val="EEF8EB"/>
                </a:solidFill>
                <a:latin typeface="Noto Serif"/>
                <a:ea typeface="Noto Serif"/>
                <a:cs typeface="Noto Serif"/>
                <a:sym typeface="Noto Serif"/>
              </a:rPr>
              <a:t>Grond is één van de grootste materiaalstromen in de grond-,</a:t>
            </a:r>
          </a:p>
          <a:p>
            <a:pPr algn="l">
              <a:lnSpc>
                <a:spcPts val="3115"/>
              </a:lnSpc>
            </a:pPr>
            <a:r>
              <a:rPr lang="nl-NL" sz="1200" spc="66" dirty="0">
                <a:solidFill>
                  <a:srgbClr val="EEF8EB"/>
                </a:solidFill>
                <a:latin typeface="Noto Serif"/>
                <a:ea typeface="Noto Serif"/>
                <a:cs typeface="Noto Serif"/>
                <a:sym typeface="Noto Serif"/>
              </a:rPr>
              <a:t>weg- en waterbouw. Die grond hebben we de komende decennia</a:t>
            </a:r>
          </a:p>
          <a:p>
            <a:pPr algn="l">
              <a:lnSpc>
                <a:spcPts val="3115"/>
              </a:lnSpc>
            </a:pPr>
            <a:r>
              <a:rPr lang="nl-NL" sz="1200" spc="66" dirty="0">
                <a:solidFill>
                  <a:srgbClr val="EEF8EB"/>
                </a:solidFill>
                <a:latin typeface="Noto Serif"/>
                <a:ea typeface="Noto Serif"/>
                <a:cs typeface="Noto Serif"/>
                <a:sym typeface="Noto Serif"/>
              </a:rPr>
              <a:t>nodig. De grote grondbehoefte zorgt voor een grote vraag</a:t>
            </a:r>
          </a:p>
          <a:p>
            <a:pPr algn="l">
              <a:lnSpc>
                <a:spcPts val="3115"/>
              </a:lnSpc>
            </a:pPr>
            <a:r>
              <a:rPr lang="nl-NL" sz="1200" spc="66" dirty="0">
                <a:solidFill>
                  <a:srgbClr val="EEF8EB"/>
                </a:solidFill>
                <a:latin typeface="Noto Serif"/>
                <a:ea typeface="Noto Serif"/>
                <a:cs typeface="Noto Serif"/>
                <a:sym typeface="Noto Serif"/>
              </a:rPr>
              <a:t>naar kwalitatief hoogwaardig grond. Hier moeten we op voorsorteren want de grond is vaak wel voor handen, als hier slim mee wordt omgegaan.</a:t>
            </a:r>
            <a:endParaRPr lang="en-US" sz="1200" spc="66" dirty="0">
              <a:solidFill>
                <a:srgbClr val="EEF8EB"/>
              </a:solidFill>
              <a:latin typeface="Noto Serif"/>
              <a:ea typeface="Noto Serif"/>
              <a:cs typeface="Noto Serif"/>
              <a:sym typeface="Noto Serif"/>
            </a:endParaRPr>
          </a:p>
          <a:p>
            <a:endParaRPr lang="nl-NL"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D9B5D4-A81E-4BC4-BB57-FBA54695E1C3}"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5888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10D9B5D4-A81E-4BC4-BB57-FBA54695E1C3}" type="slidenum">
              <a:rPr lang="nl-NL" smtClean="0"/>
              <a:t>10</a:t>
            </a:fld>
            <a:endParaRPr lang="nl-NL"/>
          </a:p>
        </p:txBody>
      </p:sp>
    </p:spTree>
    <p:extLst>
      <p:ext uri="{BB962C8B-B14F-4D97-AF65-F5344CB8AC3E}">
        <p14:creationId xmlns:p14="http://schemas.microsoft.com/office/powerpoint/2010/main" val="4188152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10" Type="http://schemas.openxmlformats.org/officeDocument/2006/relationships/image" Target="../media/image19.jpeg"/><Relationship Id="rId4" Type="http://schemas.openxmlformats.org/officeDocument/2006/relationships/image" Target="../media/image13.png"/><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_rels/slide1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jpeg"/><Relationship Id="rId9" Type="http://schemas.openxmlformats.org/officeDocument/2006/relationships/image" Target="../media/image40.png"/></Relationships>
</file>

<file path=ppt/slides/_rels/slide1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jpe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gif"/><Relationship Id="rId11" Type="http://schemas.openxmlformats.org/officeDocument/2006/relationships/image" Target="../media/image51.png"/><Relationship Id="rId5" Type="http://schemas.openxmlformats.org/officeDocument/2006/relationships/image" Target="../media/image46.jpeg"/><Relationship Id="rId10" Type="http://schemas.openxmlformats.org/officeDocument/2006/relationships/image" Target="../media/image36.png"/><Relationship Id="rId4" Type="http://schemas.openxmlformats.org/officeDocument/2006/relationships/image" Target="../media/image45.jpeg"/><Relationship Id="rId9" Type="http://schemas.openxmlformats.org/officeDocument/2006/relationships/image" Target="../media/image50.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samenwerkenaanriviernatuur.nl/" TargetMode="External"/><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fryslan.frl/gripopgrond" TargetMode="External"/><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flevokusthaven.nl/" TargetMode="External"/><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s://www.gripopgrondstromen.nl/"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75E180E7-2903-7D61-381A-6FFCE51036F3}"/>
              </a:ext>
            </a:extLst>
          </p:cNvPr>
          <p:cNvSpPr/>
          <p:nvPr/>
        </p:nvSpPr>
        <p:spPr>
          <a:xfrm>
            <a:off x="0" y="0"/>
            <a:ext cx="18288000" cy="5448300"/>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026" name="Picture 2">
            <a:extLst>
              <a:ext uri="{FF2B5EF4-FFF2-40B4-BE49-F238E27FC236}">
                <a16:creationId xmlns:a16="http://schemas.microsoft.com/office/drawing/2014/main" id="{1DA368D8-EAAD-C672-8846-E068CF95A3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43550" y="990600"/>
            <a:ext cx="7200900" cy="3447306"/>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descr="Afbeelding met grond, aarde, buitenshuis, natuur&#10;&#10;Automatisch gegenereerde beschrijving">
            <a:extLst>
              <a:ext uri="{FF2B5EF4-FFF2-40B4-BE49-F238E27FC236}">
                <a16:creationId xmlns:a16="http://schemas.microsoft.com/office/drawing/2014/main" id="{55C35044-938B-523E-A957-36658C6A56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8693" b="8360"/>
          <a:stretch/>
        </p:blipFill>
        <p:spPr>
          <a:xfrm>
            <a:off x="0" y="5160435"/>
            <a:ext cx="18288000" cy="5143500"/>
          </a:xfrm>
          <a:prstGeom prst="rect">
            <a:avLst/>
          </a:prstGeom>
        </p:spPr>
      </p:pic>
      <p:sp>
        <p:nvSpPr>
          <p:cNvPr id="4" name="TextBox 7">
            <a:extLst>
              <a:ext uri="{FF2B5EF4-FFF2-40B4-BE49-F238E27FC236}">
                <a16:creationId xmlns:a16="http://schemas.microsoft.com/office/drawing/2014/main" id="{E16C7421-7A36-7AE9-0610-013E7522785B}"/>
              </a:ext>
            </a:extLst>
          </p:cNvPr>
          <p:cNvSpPr txBox="1"/>
          <p:nvPr/>
        </p:nvSpPr>
        <p:spPr>
          <a:xfrm>
            <a:off x="76199" y="7543007"/>
            <a:ext cx="18135600" cy="707758"/>
          </a:xfrm>
          <a:prstGeom prst="rect">
            <a:avLst/>
          </a:prstGeom>
        </p:spPr>
        <p:txBody>
          <a:bodyPr wrap="square" lIns="0" tIns="0" rIns="0" bIns="0" rtlCol="0" anchor="t">
            <a:spAutoFit/>
          </a:bodyPr>
          <a:lstStyle/>
          <a:p>
            <a:pPr algn="ctr">
              <a:lnSpc>
                <a:spcPts val="5459"/>
              </a:lnSpc>
            </a:pPr>
            <a:r>
              <a:rPr lang="nl-NL" sz="5400" spc="233" dirty="0">
                <a:solidFill>
                  <a:srgbClr val="EEF8EB"/>
                </a:solidFill>
                <a:latin typeface="Fira sans" panose="020B0503050000020004" pitchFamily="34" charset="0"/>
                <a:ea typeface="Noto Serif"/>
                <a:cs typeface="Noto Serif"/>
                <a:sym typeface="Noto Serif"/>
              </a:rPr>
              <a:t>Samen slimmer werken met waardevolle grond</a:t>
            </a:r>
          </a:p>
        </p:txBody>
      </p:sp>
      <p:sp>
        <p:nvSpPr>
          <p:cNvPr id="5" name="AutoShape 2">
            <a:extLst>
              <a:ext uri="{FF2B5EF4-FFF2-40B4-BE49-F238E27FC236}">
                <a16:creationId xmlns:a16="http://schemas.microsoft.com/office/drawing/2014/main" id="{275E0B5A-23F1-6B77-E92A-F83FD3ADA059}"/>
              </a:ext>
            </a:extLst>
          </p:cNvPr>
          <p:cNvSpPr/>
          <p:nvPr/>
        </p:nvSpPr>
        <p:spPr>
          <a:xfrm>
            <a:off x="1028700" y="9258300"/>
            <a:ext cx="16230600" cy="38100"/>
          </a:xfrm>
          <a:prstGeom prst="rect">
            <a:avLst/>
          </a:prstGeom>
          <a:solidFill>
            <a:srgbClr val="DD6E0F"/>
          </a:solidFill>
        </p:spPr>
        <p:txBody>
          <a:bodyPr/>
          <a:lstStyle/>
          <a:p>
            <a:endParaRPr lang="nl-NL"/>
          </a:p>
        </p:txBody>
      </p:sp>
    </p:spTree>
    <p:extLst>
      <p:ext uri="{BB962C8B-B14F-4D97-AF65-F5344CB8AC3E}">
        <p14:creationId xmlns:p14="http://schemas.microsoft.com/office/powerpoint/2010/main" val="1765050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419788" y="5644421"/>
            <a:ext cx="8839512" cy="2601931"/>
          </a:xfrm>
          <a:prstGeom prst="rect">
            <a:avLst/>
          </a:prstGeom>
        </p:spPr>
        <p:txBody>
          <a:bodyPr lIns="0" tIns="0" rIns="0" bIns="0" rtlCol="0" anchor="t">
            <a:spAutoFit/>
          </a:bodyPr>
          <a:lstStyle/>
          <a:p>
            <a:pPr algn="l">
              <a:lnSpc>
                <a:spcPct val="150000"/>
              </a:lnSpc>
            </a:pPr>
            <a:r>
              <a:rPr lang="nl-NL" sz="3200" spc="69" dirty="0">
                <a:solidFill>
                  <a:srgbClr val="DD6E0F"/>
                </a:solidFill>
                <a:latin typeface="Fira sans" panose="020B0503050000020004" pitchFamily="34" charset="0"/>
                <a:ea typeface="Noto Serif"/>
                <a:cs typeface="Noto Serif"/>
                <a:sym typeface="Noto Serif"/>
              </a:rPr>
              <a:t>Inleiding</a:t>
            </a:r>
          </a:p>
          <a:p>
            <a:pPr algn="l">
              <a:lnSpc>
                <a:spcPct val="150000"/>
              </a:lnSpc>
            </a:pPr>
            <a:r>
              <a:rPr lang="nl-NL" sz="3200" spc="69" dirty="0">
                <a:solidFill>
                  <a:srgbClr val="DD6E0F"/>
                </a:solidFill>
                <a:latin typeface="Fira sans" panose="020B0503050000020004" pitchFamily="34" charset="0"/>
                <a:ea typeface="Noto Serif"/>
                <a:cs typeface="Noto Serif"/>
                <a:sym typeface="Noto Serif"/>
              </a:rPr>
              <a:t>Onderwerp 1</a:t>
            </a:r>
          </a:p>
          <a:p>
            <a:pPr algn="l">
              <a:lnSpc>
                <a:spcPct val="150000"/>
              </a:lnSpc>
            </a:pPr>
            <a:r>
              <a:rPr lang="nl-NL" sz="3200" spc="69" dirty="0">
                <a:solidFill>
                  <a:srgbClr val="DD6E0F"/>
                </a:solidFill>
                <a:latin typeface="Fira sans" panose="020B0503050000020004" pitchFamily="34" charset="0"/>
                <a:ea typeface="Noto Serif"/>
                <a:cs typeface="Noto Serif"/>
                <a:sym typeface="Noto Serif"/>
              </a:rPr>
              <a:t>Onderwerp 2</a:t>
            </a:r>
          </a:p>
          <a:p>
            <a:pPr algn="l">
              <a:lnSpc>
                <a:spcPts val="3220"/>
              </a:lnSpc>
            </a:pPr>
            <a:endParaRPr lang="nl-NL" sz="2300" spc="69" dirty="0">
              <a:solidFill>
                <a:srgbClr val="DD6E0F"/>
              </a:solidFill>
              <a:latin typeface="Fira sans" panose="020B0503050000020004" pitchFamily="34" charset="0"/>
              <a:ea typeface="Noto Serif"/>
              <a:cs typeface="Noto Serif"/>
              <a:sym typeface="Noto Serif"/>
            </a:endParaRPr>
          </a:p>
        </p:txBody>
      </p:sp>
      <p:grpSp>
        <p:nvGrpSpPr>
          <p:cNvPr id="3" name="Group 3"/>
          <p:cNvGrpSpPr/>
          <p:nvPr/>
        </p:nvGrpSpPr>
        <p:grpSpPr>
          <a:xfrm>
            <a:off x="1028700" y="5795635"/>
            <a:ext cx="6708750" cy="2338715"/>
            <a:chOff x="0" y="345331"/>
            <a:chExt cx="8945000" cy="3118287"/>
          </a:xfrm>
        </p:grpSpPr>
        <p:sp>
          <p:nvSpPr>
            <p:cNvPr id="4" name="TextBox 4"/>
            <p:cNvSpPr txBox="1"/>
            <p:nvPr/>
          </p:nvSpPr>
          <p:spPr>
            <a:xfrm>
              <a:off x="0" y="345331"/>
              <a:ext cx="8945000" cy="2178487"/>
            </a:xfrm>
            <a:prstGeom prst="rect">
              <a:avLst/>
            </a:prstGeom>
          </p:spPr>
          <p:txBody>
            <a:bodyPr lIns="0" tIns="0" rIns="0" bIns="0" rtlCol="0" anchor="t">
              <a:spAutoFit/>
            </a:bodyPr>
            <a:lstStyle/>
            <a:p>
              <a:pPr algn="l">
                <a:lnSpc>
                  <a:spcPts val="6200"/>
                </a:lnSpc>
              </a:pPr>
              <a:r>
                <a:rPr lang="nl-NL" sz="6200" spc="186" dirty="0">
                  <a:solidFill>
                    <a:srgbClr val="DD6E0F"/>
                  </a:solidFill>
                  <a:latin typeface="Fira sans" panose="020B0503050000020004" pitchFamily="34" charset="0"/>
                  <a:ea typeface="Noto Serif"/>
                  <a:cs typeface="Noto Serif"/>
                  <a:sym typeface="Noto Serif"/>
                </a:rPr>
                <a:t>ONDERWERPEN</a:t>
              </a:r>
            </a:p>
            <a:p>
              <a:pPr algn="l">
                <a:lnSpc>
                  <a:spcPts val="6200"/>
                </a:lnSpc>
              </a:pPr>
              <a:r>
                <a:rPr lang="nl-NL" sz="6200" spc="186" dirty="0">
                  <a:solidFill>
                    <a:srgbClr val="DD6E0F"/>
                  </a:solidFill>
                  <a:latin typeface="Fira sans" panose="020B0503050000020004" pitchFamily="34" charset="0"/>
                  <a:ea typeface="Noto Serif"/>
                  <a:cs typeface="Noto Serif"/>
                  <a:sym typeface="Noto Serif"/>
                </a:rPr>
                <a:t>VAN VANDAAG</a:t>
              </a:r>
            </a:p>
          </p:txBody>
        </p:sp>
        <p:sp>
          <p:nvSpPr>
            <p:cNvPr id="5" name="TextBox 5"/>
            <p:cNvSpPr txBox="1"/>
            <p:nvPr/>
          </p:nvSpPr>
          <p:spPr>
            <a:xfrm>
              <a:off x="0" y="2904818"/>
              <a:ext cx="8880963" cy="558800"/>
            </a:xfrm>
            <a:prstGeom prst="rect">
              <a:avLst/>
            </a:prstGeom>
          </p:spPr>
          <p:txBody>
            <a:bodyPr lIns="0" tIns="0" rIns="0" bIns="0" rtlCol="0" anchor="t">
              <a:spAutoFit/>
            </a:bodyPr>
            <a:lstStyle/>
            <a:p>
              <a:pPr algn="l">
                <a:lnSpc>
                  <a:spcPts val="3360"/>
                </a:lnSpc>
              </a:pPr>
              <a:r>
                <a:rPr lang="nl-NL" sz="2800" b="1" spc="56" dirty="0">
                  <a:solidFill>
                    <a:srgbClr val="DD6E0F"/>
                  </a:solidFill>
                  <a:latin typeface="Fira sans" panose="020B0503050000020004" pitchFamily="34" charset="0"/>
                  <a:ea typeface="Noto Serif Bold"/>
                  <a:cs typeface="Noto Serif Bold"/>
                  <a:sym typeface="Noto Serif Bold"/>
                </a:rPr>
                <a:t>OVERZICHT</a:t>
              </a:r>
            </a:p>
          </p:txBody>
        </p:sp>
      </p:grpSp>
      <p:pic>
        <p:nvPicPr>
          <p:cNvPr id="10" name="Afbeelding 9" descr="Afbeelding met buitenshuis, hemel, kleding, persoon&#10;&#10;Automatisch gegenereerde beschrijving">
            <a:extLst>
              <a:ext uri="{FF2B5EF4-FFF2-40B4-BE49-F238E27FC236}">
                <a16:creationId xmlns:a16="http://schemas.microsoft.com/office/drawing/2014/main" id="{2D4C708F-B983-0358-E4E9-6C6380622A9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4760" b="14497"/>
          <a:stretch/>
        </p:blipFill>
        <p:spPr>
          <a:xfrm>
            <a:off x="1028700" y="571500"/>
            <a:ext cx="16230600" cy="4457699"/>
          </a:xfrm>
          <a:prstGeom prst="rect">
            <a:avLst/>
          </a:prstGeom>
        </p:spPr>
      </p:pic>
      <p:sp>
        <p:nvSpPr>
          <p:cNvPr id="12" name="AutoShape 2">
            <a:extLst>
              <a:ext uri="{FF2B5EF4-FFF2-40B4-BE49-F238E27FC236}">
                <a16:creationId xmlns:a16="http://schemas.microsoft.com/office/drawing/2014/main" id="{100B5478-78A8-2B48-416B-48DA1B1EC903}"/>
              </a:ext>
            </a:extLst>
          </p:cNvPr>
          <p:cNvSpPr/>
          <p:nvPr/>
        </p:nvSpPr>
        <p:spPr>
          <a:xfrm>
            <a:off x="1048327" y="9258300"/>
            <a:ext cx="16230600" cy="38100"/>
          </a:xfrm>
          <a:prstGeom prst="rect">
            <a:avLst/>
          </a:prstGeom>
          <a:solidFill>
            <a:srgbClr val="DD6E0F"/>
          </a:solidFill>
        </p:spPr>
        <p:txBody>
          <a:bodyPr/>
          <a:lstStyle/>
          <a:p>
            <a:endParaRPr lang="nl-N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01D37AA6-5621-F139-C3B9-EA5660CC3496}"/>
              </a:ext>
            </a:extLst>
          </p:cNvPr>
          <p:cNvPicPr>
            <a:picLocks noChangeAspect="1"/>
          </p:cNvPicPr>
          <p:nvPr/>
        </p:nvPicPr>
        <p:blipFill>
          <a:blip r:embed="rId2"/>
          <a:stretch>
            <a:fillRect/>
          </a:stretch>
        </p:blipFill>
        <p:spPr>
          <a:xfrm>
            <a:off x="8839200" y="3290330"/>
            <a:ext cx="8839200" cy="1823085"/>
          </a:xfrm>
          <a:prstGeom prst="rect">
            <a:avLst/>
          </a:prstGeom>
        </p:spPr>
      </p:pic>
      <p:pic>
        <p:nvPicPr>
          <p:cNvPr id="9" name="Afbeelding 8">
            <a:extLst>
              <a:ext uri="{FF2B5EF4-FFF2-40B4-BE49-F238E27FC236}">
                <a16:creationId xmlns:a16="http://schemas.microsoft.com/office/drawing/2014/main" id="{90F4E226-90EF-EEFC-244E-0E83F2E2C905}"/>
              </a:ext>
            </a:extLst>
          </p:cNvPr>
          <p:cNvPicPr>
            <a:picLocks noChangeAspect="1"/>
          </p:cNvPicPr>
          <p:nvPr/>
        </p:nvPicPr>
        <p:blipFill>
          <a:blip r:embed="rId3"/>
          <a:stretch>
            <a:fillRect/>
          </a:stretch>
        </p:blipFill>
        <p:spPr>
          <a:xfrm>
            <a:off x="147922" y="1485900"/>
            <a:ext cx="11286555" cy="1690568"/>
          </a:xfrm>
          <a:prstGeom prst="rect">
            <a:avLst/>
          </a:prstGeom>
        </p:spPr>
      </p:pic>
      <p:pic>
        <p:nvPicPr>
          <p:cNvPr id="11" name="Afbeelding 10">
            <a:extLst>
              <a:ext uri="{FF2B5EF4-FFF2-40B4-BE49-F238E27FC236}">
                <a16:creationId xmlns:a16="http://schemas.microsoft.com/office/drawing/2014/main" id="{5A1CB885-DA0E-1A40-5061-ABC3CAE92C59}"/>
              </a:ext>
            </a:extLst>
          </p:cNvPr>
          <p:cNvPicPr>
            <a:picLocks noChangeAspect="1"/>
          </p:cNvPicPr>
          <p:nvPr/>
        </p:nvPicPr>
        <p:blipFill>
          <a:blip r:embed="rId4"/>
          <a:stretch>
            <a:fillRect/>
          </a:stretch>
        </p:blipFill>
        <p:spPr>
          <a:xfrm>
            <a:off x="666829" y="5219700"/>
            <a:ext cx="14001829" cy="1143000"/>
          </a:xfrm>
          <a:prstGeom prst="rect">
            <a:avLst/>
          </a:prstGeom>
        </p:spPr>
      </p:pic>
      <p:pic>
        <p:nvPicPr>
          <p:cNvPr id="13" name="Afbeelding 12">
            <a:extLst>
              <a:ext uri="{FF2B5EF4-FFF2-40B4-BE49-F238E27FC236}">
                <a16:creationId xmlns:a16="http://schemas.microsoft.com/office/drawing/2014/main" id="{55448FB9-C065-359E-A84B-A089494449F3}"/>
              </a:ext>
            </a:extLst>
          </p:cNvPr>
          <p:cNvPicPr>
            <a:picLocks noChangeAspect="1"/>
          </p:cNvPicPr>
          <p:nvPr/>
        </p:nvPicPr>
        <p:blipFill>
          <a:blip r:embed="rId5"/>
          <a:stretch>
            <a:fillRect/>
          </a:stretch>
        </p:blipFill>
        <p:spPr>
          <a:xfrm>
            <a:off x="666829" y="7861323"/>
            <a:ext cx="12720032" cy="2311377"/>
          </a:xfrm>
          <a:prstGeom prst="rect">
            <a:avLst/>
          </a:prstGeom>
        </p:spPr>
      </p:pic>
      <p:pic>
        <p:nvPicPr>
          <p:cNvPr id="15" name="Afbeelding 14">
            <a:extLst>
              <a:ext uri="{FF2B5EF4-FFF2-40B4-BE49-F238E27FC236}">
                <a16:creationId xmlns:a16="http://schemas.microsoft.com/office/drawing/2014/main" id="{E2BF7237-BDB9-AB7A-154A-F28AC9B8EE71}"/>
              </a:ext>
            </a:extLst>
          </p:cNvPr>
          <p:cNvPicPr>
            <a:picLocks noChangeAspect="1"/>
          </p:cNvPicPr>
          <p:nvPr/>
        </p:nvPicPr>
        <p:blipFill>
          <a:blip r:embed="rId6"/>
          <a:stretch>
            <a:fillRect/>
          </a:stretch>
        </p:blipFill>
        <p:spPr>
          <a:xfrm>
            <a:off x="6858000" y="6507396"/>
            <a:ext cx="10820400" cy="1226904"/>
          </a:xfrm>
          <a:prstGeom prst="rect">
            <a:avLst/>
          </a:prstGeom>
        </p:spPr>
      </p:pic>
      <p:sp>
        <p:nvSpPr>
          <p:cNvPr id="20" name="TextBox 7">
            <a:extLst>
              <a:ext uri="{FF2B5EF4-FFF2-40B4-BE49-F238E27FC236}">
                <a16:creationId xmlns:a16="http://schemas.microsoft.com/office/drawing/2014/main" id="{85F2294D-F7FA-F975-B808-BC58DB72323B}"/>
              </a:ext>
            </a:extLst>
          </p:cNvPr>
          <p:cNvSpPr txBox="1"/>
          <p:nvPr/>
        </p:nvSpPr>
        <p:spPr>
          <a:xfrm>
            <a:off x="147922" y="340930"/>
            <a:ext cx="18140078" cy="1000274"/>
          </a:xfrm>
          <a:prstGeom prst="rect">
            <a:avLst/>
          </a:prstGeom>
        </p:spPr>
        <p:txBody>
          <a:bodyPr wrap="square" lIns="0" tIns="0" rIns="0" bIns="0" rtlCol="0" anchor="t">
            <a:spAutoFit/>
          </a:bodyPr>
          <a:lstStyle/>
          <a:p>
            <a:pPr marL="0" marR="0" lvl="0" indent="0" algn="ctr" defTabSz="914400" rtl="0" eaLnBrk="1" fontAlgn="auto" latinLnBrk="0" hangingPunct="1">
              <a:lnSpc>
                <a:spcPts val="7800"/>
              </a:lnSpc>
              <a:spcBef>
                <a:spcPts val="0"/>
              </a:spcBef>
              <a:spcAft>
                <a:spcPts val="0"/>
              </a:spcAft>
              <a:buClrTx/>
              <a:buSzTx/>
              <a:buFontTx/>
              <a:buNone/>
              <a:tabLst/>
              <a:defRPr/>
            </a:pPr>
            <a:r>
              <a:rPr kumimoji="0" lang="en-US" sz="6600" b="0" i="0" u="none" strike="noStrike" kern="1200" cap="none" spc="234" normalizeH="0" baseline="0" noProof="0" dirty="0" err="1">
                <a:ln>
                  <a:noFill/>
                </a:ln>
                <a:solidFill>
                  <a:prstClr val="white"/>
                </a:solidFill>
                <a:effectLst/>
                <a:uLnTx/>
                <a:uFillTx/>
                <a:latin typeface="Fira sans" panose="020B0503050000020004" pitchFamily="34" charset="0"/>
                <a:ea typeface="Noto Serif"/>
                <a:cs typeface="Noto Serif"/>
                <a:sym typeface="Noto Serif"/>
              </a:rPr>
              <a:t>Greep</a:t>
            </a: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 </a:t>
            </a:r>
            <a:r>
              <a:rPr kumimoji="0" lang="en-US" sz="6600" b="0" i="0" u="none" strike="noStrike" kern="1200" cap="none" spc="234" normalizeH="0" baseline="0" noProof="0" dirty="0" err="1">
                <a:ln>
                  <a:noFill/>
                </a:ln>
                <a:solidFill>
                  <a:prstClr val="white"/>
                </a:solidFill>
                <a:effectLst/>
                <a:uLnTx/>
                <a:uFillTx/>
                <a:latin typeface="Fira sans" panose="020B0503050000020004" pitchFamily="34" charset="0"/>
                <a:ea typeface="Noto Serif"/>
                <a:cs typeface="Noto Serif"/>
                <a:sym typeface="Noto Serif"/>
              </a:rPr>
              <a:t>uit</a:t>
            </a: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 het </a:t>
            </a:r>
            <a:r>
              <a:rPr kumimoji="0" lang="en-US" sz="6600" b="0" i="0" u="none" strike="noStrike" kern="1200" cap="none" spc="234" normalizeH="0" baseline="0" noProof="0" dirty="0" err="1">
                <a:ln>
                  <a:noFill/>
                </a:ln>
                <a:solidFill>
                  <a:prstClr val="white"/>
                </a:solidFill>
                <a:effectLst/>
                <a:uLnTx/>
                <a:uFillTx/>
                <a:latin typeface="Fira sans" panose="020B0503050000020004" pitchFamily="34" charset="0"/>
                <a:ea typeface="Noto Serif"/>
                <a:cs typeface="Noto Serif"/>
                <a:sym typeface="Noto Serif"/>
              </a:rPr>
              <a:t>nieuws</a:t>
            </a: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a:t>
            </a:r>
          </a:p>
        </p:txBody>
      </p:sp>
    </p:spTree>
    <p:extLst>
      <p:ext uri="{BB962C8B-B14F-4D97-AF65-F5344CB8AC3E}">
        <p14:creationId xmlns:p14="http://schemas.microsoft.com/office/powerpoint/2010/main" val="160985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1+#ppt_w/2"/>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1" name="Rechthoek 10">
            <a:extLst>
              <a:ext uri="{FF2B5EF4-FFF2-40B4-BE49-F238E27FC236}">
                <a16:creationId xmlns:a16="http://schemas.microsoft.com/office/drawing/2014/main" id="{EDD3B3BD-2010-B3C9-EEAF-BB28CB1A7501}"/>
              </a:ext>
            </a:extLst>
          </p:cNvPr>
          <p:cNvSpPr/>
          <p:nvPr/>
        </p:nvSpPr>
        <p:spPr>
          <a:xfrm>
            <a:off x="990600" y="876300"/>
            <a:ext cx="7829549" cy="805989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AutoShape 2"/>
          <p:cNvSpPr/>
          <p:nvPr/>
        </p:nvSpPr>
        <p:spPr>
          <a:xfrm>
            <a:off x="1028700" y="9258300"/>
            <a:ext cx="16230600" cy="38100"/>
          </a:xfrm>
          <a:prstGeom prst="rect">
            <a:avLst/>
          </a:prstGeom>
          <a:solidFill>
            <a:schemeClr val="bg1"/>
          </a:solidFill>
        </p:spPr>
        <p:txBody>
          <a:bodyPr/>
          <a:lstStyle/>
          <a:p>
            <a:endParaRPr lang="nl-NL"/>
          </a:p>
        </p:txBody>
      </p:sp>
      <p:grpSp>
        <p:nvGrpSpPr>
          <p:cNvPr id="8" name="Groep 7">
            <a:extLst>
              <a:ext uri="{FF2B5EF4-FFF2-40B4-BE49-F238E27FC236}">
                <a16:creationId xmlns:a16="http://schemas.microsoft.com/office/drawing/2014/main" id="{313F2E28-7B9C-22F4-51CE-A63A3A242DC0}"/>
              </a:ext>
            </a:extLst>
          </p:cNvPr>
          <p:cNvGrpSpPr/>
          <p:nvPr/>
        </p:nvGrpSpPr>
        <p:grpSpPr>
          <a:xfrm>
            <a:off x="9372600" y="876300"/>
            <a:ext cx="7848599" cy="8077200"/>
            <a:chOff x="8771465" y="702733"/>
            <a:chExt cx="8496300" cy="8496300"/>
          </a:xfrm>
        </p:grpSpPr>
        <p:pic>
          <p:nvPicPr>
            <p:cNvPr id="6" name="Afbeelding 5">
              <a:extLst>
                <a:ext uri="{FF2B5EF4-FFF2-40B4-BE49-F238E27FC236}">
                  <a16:creationId xmlns:a16="http://schemas.microsoft.com/office/drawing/2014/main" id="{6E0E7946-958C-9388-337D-EF60B0D9AEEA}"/>
                </a:ext>
              </a:extLst>
            </p:cNvPr>
            <p:cNvPicPr>
              <a:picLocks noChangeAspect="1"/>
            </p:cNvPicPr>
            <p:nvPr/>
          </p:nvPicPr>
          <p:blipFill>
            <a:blip r:embed="rId2"/>
            <a:stretch>
              <a:fillRect/>
            </a:stretch>
          </p:blipFill>
          <p:spPr>
            <a:xfrm>
              <a:off x="8771465" y="702733"/>
              <a:ext cx="8496300" cy="8496300"/>
            </a:xfrm>
            <a:prstGeom prst="rect">
              <a:avLst/>
            </a:prstGeom>
          </p:spPr>
        </p:pic>
        <p:sp>
          <p:nvSpPr>
            <p:cNvPr id="7" name="Tekstvak 6">
              <a:extLst>
                <a:ext uri="{FF2B5EF4-FFF2-40B4-BE49-F238E27FC236}">
                  <a16:creationId xmlns:a16="http://schemas.microsoft.com/office/drawing/2014/main" id="{93B44209-F845-9D48-7224-A6C3FFEE6860}"/>
                </a:ext>
              </a:extLst>
            </p:cNvPr>
            <p:cNvSpPr txBox="1"/>
            <p:nvPr/>
          </p:nvSpPr>
          <p:spPr>
            <a:xfrm>
              <a:off x="9513860" y="8940955"/>
              <a:ext cx="685800" cy="230832"/>
            </a:xfrm>
            <a:prstGeom prst="rect">
              <a:avLst/>
            </a:prstGeom>
            <a:noFill/>
          </p:spPr>
          <p:txBody>
            <a:bodyPr wrap="square" rtlCol="0">
              <a:spAutoFit/>
            </a:bodyPr>
            <a:lstStyle/>
            <a:p>
              <a:r>
                <a:rPr lang="nl-NL" sz="1050" dirty="0"/>
                <a:t>2023</a:t>
              </a:r>
            </a:p>
          </p:txBody>
        </p:sp>
      </p:grpSp>
      <p:sp>
        <p:nvSpPr>
          <p:cNvPr id="10" name="Tekstvak 9">
            <a:extLst>
              <a:ext uri="{FF2B5EF4-FFF2-40B4-BE49-F238E27FC236}">
                <a16:creationId xmlns:a16="http://schemas.microsoft.com/office/drawing/2014/main" id="{626D33EB-90FF-F461-41EB-D32AE150EDBA}"/>
              </a:ext>
            </a:extLst>
          </p:cNvPr>
          <p:cNvSpPr txBox="1"/>
          <p:nvPr/>
        </p:nvSpPr>
        <p:spPr>
          <a:xfrm>
            <a:off x="1270002" y="2033774"/>
            <a:ext cx="7332132" cy="4708981"/>
          </a:xfrm>
          <a:prstGeom prst="rect">
            <a:avLst/>
          </a:prstGeom>
          <a:solidFill>
            <a:schemeClr val="bg1"/>
          </a:solidFill>
        </p:spPr>
        <p:txBody>
          <a:bodyPr wrap="square" rtlCol="0">
            <a:spAutoFit/>
          </a:bodyPr>
          <a:lstStyle/>
          <a:p>
            <a:r>
              <a:rPr lang="nl-NL" sz="6000" dirty="0">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t>Grondstromen grootste materiaalstroom in de grond-, weg- en waterbouw</a:t>
            </a:r>
          </a:p>
        </p:txBody>
      </p:sp>
    </p:spTree>
    <p:extLst>
      <p:ext uri="{BB962C8B-B14F-4D97-AF65-F5344CB8AC3E}">
        <p14:creationId xmlns:p14="http://schemas.microsoft.com/office/powerpoint/2010/main" val="1226338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D6E0F"/>
        </a:solidFill>
        <a:effectLst/>
      </p:bgPr>
    </p:bg>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AutoShape 3"/>
          <p:cNvSpPr/>
          <p:nvPr/>
        </p:nvSpPr>
        <p:spPr>
          <a:xfrm>
            <a:off x="1028700" y="990600"/>
            <a:ext cx="16230600" cy="38100"/>
          </a:xfrm>
          <a:prstGeom prst="rect">
            <a:avLst/>
          </a:pr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5" name="Group 5"/>
          <p:cNvGrpSpPr/>
          <p:nvPr/>
        </p:nvGrpSpPr>
        <p:grpSpPr>
          <a:xfrm>
            <a:off x="7495055" y="1924411"/>
            <a:ext cx="9764245" cy="6130461"/>
            <a:chOff x="-31337" y="142875"/>
            <a:chExt cx="13018994" cy="8173947"/>
          </a:xfrm>
        </p:grpSpPr>
        <p:sp>
          <p:nvSpPr>
            <p:cNvPr id="7" name="TextBox 7"/>
            <p:cNvSpPr txBox="1"/>
            <p:nvPr/>
          </p:nvSpPr>
          <p:spPr>
            <a:xfrm>
              <a:off x="0" y="142875"/>
              <a:ext cx="12987657" cy="6668491"/>
            </a:xfrm>
            <a:prstGeom prst="rect">
              <a:avLst/>
            </a:prstGeom>
          </p:spPr>
          <p:txBody>
            <a:bodyPr lIns="0" tIns="0" rIns="0" bIns="0" rtlCol="0" anchor="t">
              <a:spAutoFit/>
            </a:bodyPr>
            <a:lstStyle/>
            <a:p>
              <a:pPr marL="0" marR="0" lvl="0" indent="0" algn="ctr" defTabSz="914400" rtl="0" eaLnBrk="1" fontAlgn="auto" latinLnBrk="0" hangingPunct="1">
                <a:lnSpc>
                  <a:spcPts val="7800"/>
                </a:lnSpc>
                <a:spcBef>
                  <a:spcPts val="0"/>
                </a:spcBef>
                <a:spcAft>
                  <a:spcPts val="0"/>
                </a:spcAft>
                <a:buClrTx/>
                <a:buSzTx/>
                <a:buFontTx/>
                <a:buNone/>
                <a:tabLst/>
                <a:defRPr/>
              </a:pP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GROOT TEKORT + </a:t>
              </a:r>
              <a:b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b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GROTE VRAAG </a:t>
              </a:r>
              <a:b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b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 </a:t>
              </a:r>
              <a:b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br>
              <a:r>
                <a:rPr kumimoji="0" lang="en-US" sz="6600" b="0" i="0" u="none" strike="noStrike" kern="1200" cap="none" spc="234" normalizeH="0" baseline="0" noProof="0" dirty="0">
                  <a:ln>
                    <a:noFill/>
                  </a:ln>
                  <a:solidFill>
                    <a:prstClr val="white"/>
                  </a:solidFill>
                  <a:effectLst/>
                  <a:uLnTx/>
                  <a:uFillTx/>
                  <a:latin typeface="Fira sans" panose="020B0503050000020004" pitchFamily="34" charset="0"/>
                  <a:ea typeface="Noto Serif"/>
                  <a:cs typeface="Noto Serif"/>
                  <a:sym typeface="Noto Serif"/>
                </a:rPr>
                <a:t>ZORGVULDIG OMGAAN MET GROND</a:t>
              </a:r>
            </a:p>
          </p:txBody>
        </p:sp>
        <p:sp>
          <p:nvSpPr>
            <p:cNvPr id="8" name="TextBox 8"/>
            <p:cNvSpPr txBox="1"/>
            <p:nvPr/>
          </p:nvSpPr>
          <p:spPr>
            <a:xfrm>
              <a:off x="-31337" y="7175826"/>
              <a:ext cx="12982833" cy="1140996"/>
            </a:xfrm>
            <a:prstGeom prst="rect">
              <a:avLst/>
            </a:prstGeom>
          </p:spPr>
          <p:txBody>
            <a:bodyPr lIns="0" tIns="0" rIns="0" bIns="0" rtlCol="0" anchor="t">
              <a:spAutoFit/>
            </a:bodyPr>
            <a:lstStyle/>
            <a:p>
              <a:pPr marL="0" marR="0" lvl="0" indent="0" algn="ctr" defTabSz="914400" rtl="0" eaLnBrk="1" fontAlgn="auto" latinLnBrk="0" hangingPunct="1">
                <a:lnSpc>
                  <a:spcPts val="3360"/>
                </a:lnSpc>
                <a:spcBef>
                  <a:spcPts val="0"/>
                </a:spcBef>
                <a:spcAft>
                  <a:spcPts val="0"/>
                </a:spcAft>
                <a:buClrTx/>
                <a:buSzTx/>
                <a:buFontTx/>
                <a:buNone/>
                <a:tabLst/>
                <a:defRPr/>
              </a:pPr>
              <a:br>
                <a:rPr kumimoji="0" lang="en-US" sz="2800" b="1" i="0" u="none" strike="noStrike" kern="1200" cap="none" spc="56" normalizeH="0" baseline="0" noProof="0" dirty="0">
                  <a:ln>
                    <a:noFill/>
                  </a:ln>
                  <a:solidFill>
                    <a:prstClr val="white"/>
                  </a:solidFill>
                  <a:effectLst/>
                  <a:uLnTx/>
                  <a:uFillTx/>
                  <a:latin typeface="Fira sans" panose="020B0503050000020004" pitchFamily="34" charset="0"/>
                  <a:ea typeface="Noto Serif Bold"/>
                  <a:cs typeface="Noto Serif Bold"/>
                  <a:sym typeface="Noto Serif Bold"/>
                </a:rPr>
              </a:br>
              <a:r>
                <a:rPr kumimoji="0" lang="en-US" sz="2800" b="1" i="0" u="none" strike="noStrike" kern="1200" cap="none" spc="56" normalizeH="0" baseline="0" noProof="0" dirty="0">
                  <a:ln>
                    <a:noFill/>
                  </a:ln>
                  <a:solidFill>
                    <a:prstClr val="white"/>
                  </a:solidFill>
                  <a:effectLst/>
                  <a:uLnTx/>
                  <a:uFillTx/>
                  <a:latin typeface="Fira sans" panose="020B0503050000020004" pitchFamily="34" charset="0"/>
                  <a:ea typeface="Noto Serif Bold"/>
                  <a:cs typeface="Noto Serif Bold"/>
                  <a:sym typeface="Noto Serif Bold"/>
                </a:rPr>
                <a:t>HOOGWAARDIG GEBRUIK VAN GROND</a:t>
              </a:r>
            </a:p>
          </p:txBody>
        </p:sp>
      </p:grpSp>
      <p:pic>
        <p:nvPicPr>
          <p:cNvPr id="12" name="Afbeelding 11" descr="Afbeelding met grond&#10;&#10;Automatisch gegenereerde beschrijving">
            <a:extLst>
              <a:ext uri="{FF2B5EF4-FFF2-40B4-BE49-F238E27FC236}">
                <a16:creationId xmlns:a16="http://schemas.microsoft.com/office/drawing/2014/main" id="{9727925C-A116-0C8B-A839-65E7B06521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700" y="1819732"/>
            <a:ext cx="6123738" cy="654285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D6E0F"/>
        </a:solidFill>
        <a:effectLst/>
      </p:bgPr>
    </p:bg>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FFFFFF"/>
          </a:solidFill>
        </p:spPr>
        <p:txBody>
          <a:bodyPr/>
          <a:lstStyle/>
          <a:p>
            <a:endParaRPr lang="nl-NL"/>
          </a:p>
        </p:txBody>
      </p:sp>
      <p:sp>
        <p:nvSpPr>
          <p:cNvPr id="3" name="AutoShape 3"/>
          <p:cNvSpPr/>
          <p:nvPr/>
        </p:nvSpPr>
        <p:spPr>
          <a:xfrm>
            <a:off x="1028700" y="990600"/>
            <a:ext cx="16230600" cy="38100"/>
          </a:xfrm>
          <a:prstGeom prst="rect">
            <a:avLst/>
          </a:prstGeom>
          <a:solidFill>
            <a:srgbClr val="FFFFFF"/>
          </a:solidFill>
        </p:spPr>
        <p:txBody>
          <a:bodyPr/>
          <a:lstStyle/>
          <a:p>
            <a:endParaRPr lang="nl-NL"/>
          </a:p>
        </p:txBody>
      </p:sp>
      <p:grpSp>
        <p:nvGrpSpPr>
          <p:cNvPr id="5" name="Group 5"/>
          <p:cNvGrpSpPr/>
          <p:nvPr/>
        </p:nvGrpSpPr>
        <p:grpSpPr>
          <a:xfrm>
            <a:off x="7516562" y="2415104"/>
            <a:ext cx="9737123" cy="5449055"/>
            <a:chOff x="-2661" y="897193"/>
            <a:chExt cx="12982832" cy="7265404"/>
          </a:xfrm>
        </p:grpSpPr>
        <p:sp>
          <p:nvSpPr>
            <p:cNvPr id="6" name="TextBox 6"/>
            <p:cNvSpPr txBox="1"/>
            <p:nvPr/>
          </p:nvSpPr>
          <p:spPr>
            <a:xfrm>
              <a:off x="0" y="4715501"/>
              <a:ext cx="12980171" cy="3447096"/>
            </a:xfrm>
            <a:prstGeom prst="rect">
              <a:avLst/>
            </a:prstGeom>
          </p:spPr>
          <p:txBody>
            <a:bodyPr wrap="square" lIns="0" tIns="0" rIns="0" bIns="0" rtlCol="0" anchor="t">
              <a:spAutoFit/>
            </a:bodyPr>
            <a:lstStyle/>
            <a:p>
              <a:pPr algn="l"/>
              <a:r>
                <a:rPr lang="nl-NL" sz="2800" spc="66" dirty="0">
                  <a:solidFill>
                    <a:srgbClr val="EEF8EB"/>
                  </a:solidFill>
                  <a:latin typeface="Fira sans" panose="020B0503050000020004" pitchFamily="34" charset="0"/>
                  <a:ea typeface="Cambria" panose="02040503050406030204" pitchFamily="18" charset="0"/>
                  <a:cs typeface="Browallia New" panose="020B0502040204020203" pitchFamily="34" charset="-34"/>
                  <a:sym typeface="Noto Serif"/>
                </a:rPr>
                <a:t>Grond is één van de grootste materiaalstromen in de grond-, weg- en waterbouw. Die grond hebben we de komende decennia nodig. De grote grondbehoefte zorgt voor een grote vraag naar kwalitatief hoogwaardig grond. Hier moeten we op voorsorteren want de grond is vaak wel voor handen, als hier slim mee wordt omgegaan.</a:t>
              </a:r>
              <a:endParaRPr lang="en-US" sz="2800" spc="66" dirty="0">
                <a:solidFill>
                  <a:srgbClr val="EEF8EB"/>
                </a:solidFill>
                <a:latin typeface="Fira sans" panose="020B0503050000020004" pitchFamily="34" charset="0"/>
                <a:ea typeface="Cambria" panose="02040503050406030204" pitchFamily="18" charset="0"/>
                <a:cs typeface="Browallia New" panose="020B0502040204020203" pitchFamily="34" charset="-34"/>
                <a:sym typeface="Noto Serif"/>
              </a:endParaRPr>
            </a:p>
          </p:txBody>
        </p:sp>
        <p:sp>
          <p:nvSpPr>
            <p:cNvPr id="8" name="TextBox 8"/>
            <p:cNvSpPr txBox="1"/>
            <p:nvPr/>
          </p:nvSpPr>
          <p:spPr>
            <a:xfrm>
              <a:off x="-2661" y="897193"/>
              <a:ext cx="12982832" cy="1969770"/>
            </a:xfrm>
            <a:prstGeom prst="rect">
              <a:avLst/>
            </a:prstGeom>
          </p:spPr>
          <p:txBody>
            <a:bodyPr lIns="0" tIns="0" rIns="0" bIns="0" rtlCol="0" anchor="t">
              <a:spAutoFit/>
            </a:bodyPr>
            <a:lstStyle/>
            <a:p>
              <a:pPr algn="l"/>
              <a:r>
                <a:rPr lang="en-US" sz="4800" spc="56" dirty="0">
                  <a:solidFill>
                    <a:srgbClr val="EEF8EB"/>
                  </a:solidFill>
                  <a:latin typeface="Fira sans" panose="020B0503050000020004" pitchFamily="34" charset="0"/>
                  <a:ea typeface="Noto Serif" panose="02020600060500020200" pitchFamily="18" charset="0"/>
                  <a:cs typeface="Noto Serif" panose="02020600060500020200" pitchFamily="18" charset="0"/>
                  <a:sym typeface="Noto Serif Bold"/>
                </a:rPr>
                <a:t>HOOGWAARDIG EN CIRCULAIR </a:t>
              </a:r>
            </a:p>
            <a:p>
              <a:pPr algn="l"/>
              <a:r>
                <a:rPr lang="en-US" sz="4800" spc="56" dirty="0">
                  <a:solidFill>
                    <a:srgbClr val="EEF8EB"/>
                  </a:solidFill>
                  <a:latin typeface="Fira sans" panose="020B0503050000020004" pitchFamily="34" charset="0"/>
                  <a:ea typeface="Noto Serif" panose="02020600060500020200" pitchFamily="18" charset="0"/>
                  <a:cs typeface="Noto Serif" panose="02020600060500020200" pitchFamily="18" charset="0"/>
                  <a:sym typeface="Noto Serif Bold"/>
                </a:rPr>
                <a:t>WERKEN MET GROND</a:t>
              </a:r>
            </a:p>
          </p:txBody>
        </p:sp>
      </p:grpSp>
      <p:pic>
        <p:nvPicPr>
          <p:cNvPr id="12" name="Afbeelding 11" descr="Afbeelding met grond&#10;&#10;Automatisch gegenereerde beschrijving">
            <a:extLst>
              <a:ext uri="{FF2B5EF4-FFF2-40B4-BE49-F238E27FC236}">
                <a16:creationId xmlns:a16="http://schemas.microsoft.com/office/drawing/2014/main" id="{9727925C-A116-0C8B-A839-65E7B06521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700" y="1872071"/>
            <a:ext cx="6123738" cy="654285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Opwarming van de aarde – 10 verrassende gevolgen | wibnet.nl">
            <a:extLst>
              <a:ext uri="{FF2B5EF4-FFF2-40B4-BE49-F238E27FC236}">
                <a16:creationId xmlns:a16="http://schemas.microsoft.com/office/drawing/2014/main" id="{9E700410-67DF-D07E-A411-DEB4843F8FB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2175" y="6512078"/>
            <a:ext cx="2443573" cy="1414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 descr="Code rood': het zorgwekkende VN-klimaatrapport in zes vragen">
            <a:extLst>
              <a:ext uri="{FF2B5EF4-FFF2-40B4-BE49-F238E27FC236}">
                <a16:creationId xmlns:a16="http://schemas.microsoft.com/office/drawing/2014/main" id="{B48E9F47-F4E2-5B4A-68B2-0DC6BCB3ED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9305" y="3006615"/>
            <a:ext cx="2502185" cy="160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Afbeelding 7">
            <a:extLst>
              <a:ext uri="{FF2B5EF4-FFF2-40B4-BE49-F238E27FC236}">
                <a16:creationId xmlns:a16="http://schemas.microsoft.com/office/drawing/2014/main" id="{47B6820A-BBDF-25A3-E658-3AE82D606A2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52175" y="4759347"/>
            <a:ext cx="2452041" cy="160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p:cNvSpPr/>
          <p:nvPr/>
        </p:nvSpPr>
        <p:spPr>
          <a:xfrm>
            <a:off x="1028700" y="9258300"/>
            <a:ext cx="16230600" cy="38100"/>
          </a:xfrm>
          <a:prstGeom prst="rect">
            <a:avLst/>
          </a:prstGeom>
          <a:solidFill>
            <a:srgbClr val="DD6E0F"/>
          </a:solidFill>
        </p:spPr>
        <p:txBody>
          <a:bodyPr/>
          <a:lstStyle/>
          <a:p>
            <a:endParaRPr lang="nl-NL">
              <a:latin typeface="Fira sans" panose="020B0503050000020004" pitchFamily="34" charset="0"/>
            </a:endParaRPr>
          </a:p>
        </p:txBody>
      </p:sp>
      <p:sp>
        <p:nvSpPr>
          <p:cNvPr id="4" name="TextBox 4"/>
          <p:cNvSpPr txBox="1"/>
          <p:nvPr/>
        </p:nvSpPr>
        <p:spPr>
          <a:xfrm>
            <a:off x="1571824" y="454371"/>
            <a:ext cx="15395550" cy="2218428"/>
          </a:xfrm>
          <a:prstGeom prst="rect">
            <a:avLst/>
          </a:prstGeom>
        </p:spPr>
        <p:txBody>
          <a:bodyPr lIns="0" tIns="0" rIns="0" bIns="0" rtlCol="0" anchor="t">
            <a:spAutoFit/>
          </a:bodyPr>
          <a:lstStyle/>
          <a:p>
            <a:pPr algn="ctr">
              <a:lnSpc>
                <a:spcPts val="9000"/>
              </a:lnSpc>
            </a:pPr>
            <a:r>
              <a:rPr lang="en-US" sz="6000" spc="270" dirty="0">
                <a:solidFill>
                  <a:schemeClr val="accent6">
                    <a:lumMod val="75000"/>
                  </a:schemeClr>
                </a:solidFill>
                <a:latin typeface="Euphemia" panose="020B0503040102020104" pitchFamily="34" charset="0"/>
                <a:ea typeface="Noto Serif"/>
                <a:cs typeface="Noto Serif"/>
                <a:sym typeface="Noto Serif"/>
              </a:rPr>
              <a:t>WAAROM SCHOON </a:t>
            </a:r>
            <a:br>
              <a:rPr lang="en-US" sz="6000" spc="270" dirty="0">
                <a:solidFill>
                  <a:schemeClr val="accent6">
                    <a:lumMod val="75000"/>
                  </a:schemeClr>
                </a:solidFill>
                <a:latin typeface="Euphemia" panose="020B0503040102020104" pitchFamily="34" charset="0"/>
                <a:ea typeface="Noto Serif"/>
                <a:cs typeface="Noto Serif"/>
                <a:sym typeface="Noto Serif"/>
              </a:rPr>
            </a:br>
            <a:r>
              <a:rPr lang="en-US" sz="6000" spc="270" dirty="0">
                <a:solidFill>
                  <a:schemeClr val="accent6">
                    <a:lumMod val="75000"/>
                  </a:schemeClr>
                </a:solidFill>
                <a:latin typeface="Euphemia" panose="020B0503040102020104" pitchFamily="34" charset="0"/>
                <a:ea typeface="Noto Serif"/>
                <a:cs typeface="Noto Serif"/>
                <a:sym typeface="Noto Serif"/>
              </a:rPr>
              <a:t>EN EMISSIELOOS BOUWEN?</a:t>
            </a:r>
          </a:p>
        </p:txBody>
      </p:sp>
      <p:sp>
        <p:nvSpPr>
          <p:cNvPr id="3" name="Titel 1">
            <a:extLst>
              <a:ext uri="{FF2B5EF4-FFF2-40B4-BE49-F238E27FC236}">
                <a16:creationId xmlns:a16="http://schemas.microsoft.com/office/drawing/2014/main" id="{BC0549FC-076A-7B47-9F64-FAD383695C9D}"/>
              </a:ext>
            </a:extLst>
          </p:cNvPr>
          <p:cNvSpPr txBox="1">
            <a:spLocks/>
          </p:cNvSpPr>
          <p:nvPr/>
        </p:nvSpPr>
        <p:spPr bwMode="auto">
          <a:xfrm>
            <a:off x="3839305" y="8069751"/>
            <a:ext cx="2464911" cy="880248"/>
          </a:xfrm>
          <a:prstGeom prst="rect">
            <a:avLst/>
          </a:prstGeom>
          <a:solidFill>
            <a:schemeClr val="accent6">
              <a:lumMod val="75000"/>
            </a:schemeClr>
          </a:solidFill>
          <a:ln>
            <a:noFill/>
          </a:ln>
        </p:spPr>
        <p:txBody>
          <a:bodyPr anchor="ctr"/>
          <a:lstStyle>
            <a:defPPr>
              <a:defRPr lang="nl-NL"/>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a:lstStyle>
          <a:p>
            <a:pPr algn="ctr" eaLnBrk="1" hangingPunct="1">
              <a:lnSpc>
                <a:spcPct val="90000"/>
              </a:lnSpc>
            </a:pPr>
            <a: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t>Klimaat, CO</a:t>
            </a:r>
            <a:r>
              <a:rPr lang="nl-NL" altLang="nl-NL" sz="2400" b="1" baseline="-25000" dirty="0">
                <a:solidFill>
                  <a:schemeClr val="bg1"/>
                </a:solidFill>
                <a:latin typeface="Fira sans" panose="020B0503050000020004" pitchFamily="34" charset="0"/>
                <a:ea typeface="Noto Serif" panose="02020600060500020200" pitchFamily="18" charset="0"/>
                <a:cs typeface="Noto Serif" panose="02020600060500020200" pitchFamily="18" charset="0"/>
              </a:rPr>
              <a:t>2</a:t>
            </a:r>
          </a:p>
        </p:txBody>
      </p:sp>
      <p:pic>
        <p:nvPicPr>
          <p:cNvPr id="7" name="Picture 22" descr="GroenLinks wil meer maatregelen tegen de stikstofcrisis | GroenLinks  Provincie Zuid-Holland">
            <a:extLst>
              <a:ext uri="{FF2B5EF4-FFF2-40B4-BE49-F238E27FC236}">
                <a16:creationId xmlns:a16="http://schemas.microsoft.com/office/drawing/2014/main" id="{A7D88070-687C-C25B-CB1F-4A0B7F7EDDF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946505" y="6487570"/>
            <a:ext cx="2706759" cy="1438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0" descr="Óók VVD en CDA erkennen dat de stikstofcrisis niet kan worden opgelost  zonder ingrijpende maatregelen">
            <a:extLst>
              <a:ext uri="{FF2B5EF4-FFF2-40B4-BE49-F238E27FC236}">
                <a16:creationId xmlns:a16="http://schemas.microsoft.com/office/drawing/2014/main" id="{D62BDB4C-9263-E2B0-E106-F195132E6CD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946505" y="3006616"/>
            <a:ext cx="2682750" cy="160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8">
            <a:extLst>
              <a:ext uri="{FF2B5EF4-FFF2-40B4-BE49-F238E27FC236}">
                <a16:creationId xmlns:a16="http://schemas.microsoft.com/office/drawing/2014/main" id="{CEE28FE8-B783-B1C8-D409-925BDD5E6B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946505" y="4747094"/>
            <a:ext cx="2682750" cy="158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el 1">
            <a:extLst>
              <a:ext uri="{FF2B5EF4-FFF2-40B4-BE49-F238E27FC236}">
                <a16:creationId xmlns:a16="http://schemas.microsoft.com/office/drawing/2014/main" id="{AA570912-BB83-A7D9-39B2-609132E509B2}"/>
              </a:ext>
            </a:extLst>
          </p:cNvPr>
          <p:cNvSpPr txBox="1">
            <a:spLocks/>
          </p:cNvSpPr>
          <p:nvPr/>
        </p:nvSpPr>
        <p:spPr bwMode="auto">
          <a:xfrm>
            <a:off x="11983781" y="8098900"/>
            <a:ext cx="2694755" cy="851099"/>
          </a:xfrm>
          <a:prstGeom prst="rect">
            <a:avLst/>
          </a:prstGeom>
          <a:solidFill>
            <a:schemeClr val="accent6">
              <a:lumMod val="75000"/>
            </a:schemeClr>
          </a:solidFill>
          <a:ln>
            <a:noFill/>
          </a:ln>
        </p:spPr>
        <p:txBody>
          <a:bodyPr anchor="ctr"/>
          <a:lstStyle>
            <a:defPPr>
              <a:defRPr lang="nl-NL"/>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a:lstStyle>
          <a:p>
            <a:pPr algn="ctr" eaLnBrk="1" hangingPunct="1">
              <a:lnSpc>
                <a:spcPct val="90000"/>
              </a:lnSpc>
            </a:pPr>
            <a: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t>Biodiversiteit</a:t>
            </a:r>
          </a:p>
          <a:p>
            <a:pPr algn="ctr" eaLnBrk="1" hangingPunct="1">
              <a:lnSpc>
                <a:spcPct val="90000"/>
              </a:lnSpc>
            </a:pPr>
            <a: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t>stikstof</a:t>
            </a:r>
            <a:endParaRPr lang="nl-NL" altLang="nl-NL" sz="2400" b="1" baseline="-25000" dirty="0">
              <a:solidFill>
                <a:schemeClr val="bg1"/>
              </a:solidFill>
              <a:latin typeface="Fira sans" panose="020B0503050000020004" pitchFamily="34" charset="0"/>
              <a:ea typeface="Noto Serif" panose="02020600060500020200" pitchFamily="18" charset="0"/>
              <a:cs typeface="Noto Serif" panose="02020600060500020200" pitchFamily="18" charset="0"/>
            </a:endParaRPr>
          </a:p>
        </p:txBody>
      </p:sp>
      <p:pic>
        <p:nvPicPr>
          <p:cNvPr id="12" name="Afbeelding 11">
            <a:extLst>
              <a:ext uri="{FF2B5EF4-FFF2-40B4-BE49-F238E27FC236}">
                <a16:creationId xmlns:a16="http://schemas.microsoft.com/office/drawing/2014/main" id="{4DE1F403-8E3B-E0CA-7389-CD057FF3A56D}"/>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903793" y="3006617"/>
            <a:ext cx="2480409" cy="1609211"/>
          </a:xfrm>
          <a:prstGeom prst="rect">
            <a:avLst/>
          </a:prstGeom>
          <a:solidFill>
            <a:schemeClr val="accent6">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3" name="Picture 26" descr="Staat te laat, maar doet genoeg aan schone lucht', oordeelt rechtbank -  Foodlog">
            <a:extLst>
              <a:ext uri="{FF2B5EF4-FFF2-40B4-BE49-F238E27FC236}">
                <a16:creationId xmlns:a16="http://schemas.microsoft.com/office/drawing/2014/main" id="{CB3C7D31-0436-B2D1-6726-4AA275E3DB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34902" y="6487570"/>
            <a:ext cx="2474700" cy="1438661"/>
          </a:xfrm>
          <a:prstGeom prst="rect">
            <a:avLst/>
          </a:prstGeom>
          <a:solidFill>
            <a:schemeClr val="accent6">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 name="Picture 28" descr="Schone lucht Stock Photos, Royalty Free Schone lucht Images | Depositphotos">
            <a:extLst>
              <a:ext uri="{FF2B5EF4-FFF2-40B4-BE49-F238E27FC236}">
                <a16:creationId xmlns:a16="http://schemas.microsoft.com/office/drawing/2014/main" id="{9BE063F2-FD90-BFB5-EBFE-E25844F468F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03794" y="4747094"/>
            <a:ext cx="2480409" cy="1609211"/>
          </a:xfrm>
          <a:prstGeom prst="rect">
            <a:avLst/>
          </a:prstGeom>
          <a:solidFill>
            <a:schemeClr val="accent6">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Titel 1">
            <a:extLst>
              <a:ext uri="{FF2B5EF4-FFF2-40B4-BE49-F238E27FC236}">
                <a16:creationId xmlns:a16="http://schemas.microsoft.com/office/drawing/2014/main" id="{DD8AE839-F2BC-5B72-8D87-9A8E8F1638CD}"/>
              </a:ext>
            </a:extLst>
          </p:cNvPr>
          <p:cNvSpPr txBox="1">
            <a:spLocks/>
          </p:cNvSpPr>
          <p:nvPr/>
        </p:nvSpPr>
        <p:spPr bwMode="auto">
          <a:xfrm>
            <a:off x="7934902" y="8098900"/>
            <a:ext cx="2480410" cy="851099"/>
          </a:xfrm>
          <a:prstGeom prst="rect">
            <a:avLst/>
          </a:prstGeom>
          <a:solidFill>
            <a:schemeClr val="accent6">
              <a:lumMod val="75000"/>
            </a:schemeClr>
          </a:solidFill>
          <a:ln>
            <a:noFill/>
          </a:ln>
        </p:spPr>
        <p:txBody>
          <a:bodyPr anchor="ctr"/>
          <a:lstStyle>
            <a:defPPr>
              <a:defRPr lang="nl-NL"/>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a:lstStyle>
          <a:p>
            <a:pPr algn="ctr" eaLnBrk="1" hangingPunct="1">
              <a:lnSpc>
                <a:spcPct val="90000"/>
              </a:lnSpc>
            </a:pPr>
            <a: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t>Luchtkwaliteit</a:t>
            </a:r>
            <a:b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br>
            <a:r>
              <a:rPr lang="nl-NL" altLang="nl-NL" sz="2400" b="1" dirty="0">
                <a:solidFill>
                  <a:schemeClr val="bg1"/>
                </a:solidFill>
                <a:latin typeface="Fira sans" panose="020B0503050000020004" pitchFamily="34" charset="0"/>
                <a:ea typeface="Noto Serif" panose="02020600060500020200" pitchFamily="18" charset="0"/>
                <a:cs typeface="Noto Serif" panose="02020600060500020200" pitchFamily="18" charset="0"/>
              </a:rPr>
              <a:t>fijnstof</a:t>
            </a:r>
            <a:endParaRPr lang="nl-NL" altLang="nl-NL" sz="2400" b="1" baseline="-25000" dirty="0">
              <a:solidFill>
                <a:schemeClr val="bg1"/>
              </a:solidFill>
              <a:latin typeface="Fira sans" panose="020B0503050000020004" pitchFamily="34" charset="0"/>
              <a:ea typeface="Noto Serif" panose="02020600060500020200" pitchFamily="18" charset="0"/>
              <a:cs typeface="Noto Serif" panose="02020600060500020200" pitchFamily="18" charset="0"/>
            </a:endParaRPr>
          </a:p>
        </p:txBody>
      </p:sp>
    </p:spTree>
    <p:extLst>
      <p:ext uri="{BB962C8B-B14F-4D97-AF65-F5344CB8AC3E}">
        <p14:creationId xmlns:p14="http://schemas.microsoft.com/office/powerpoint/2010/main" val="662874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4" name="TextBox 4"/>
          <p:cNvSpPr txBox="1"/>
          <p:nvPr/>
        </p:nvSpPr>
        <p:spPr>
          <a:xfrm>
            <a:off x="1446225" y="723900"/>
            <a:ext cx="15395550" cy="1064266"/>
          </a:xfrm>
          <a:prstGeom prst="rect">
            <a:avLst/>
          </a:prstGeom>
        </p:spPr>
        <p:txBody>
          <a:bodyPr lIns="0" tIns="0" rIns="0" bIns="0" rtlCol="0" anchor="t">
            <a:spAutoFit/>
          </a:bodyPr>
          <a:lstStyle/>
          <a:p>
            <a:pPr algn="ctr">
              <a:lnSpc>
                <a:spcPts val="9000"/>
              </a:lnSpc>
            </a:pPr>
            <a:r>
              <a:rPr lang="en-US" sz="6000" spc="270" dirty="0">
                <a:solidFill>
                  <a:schemeClr val="accent6">
                    <a:lumMod val="75000"/>
                  </a:schemeClr>
                </a:solidFill>
                <a:latin typeface="Fira sans" panose="020B0503050000020004" pitchFamily="34" charset="0"/>
                <a:ea typeface="Noto Serif"/>
                <a:cs typeface="Noto Serif"/>
                <a:sym typeface="Noto Serif"/>
              </a:rPr>
              <a:t>HUIDIGE SITUATIE</a:t>
            </a:r>
          </a:p>
        </p:txBody>
      </p:sp>
      <p:sp>
        <p:nvSpPr>
          <p:cNvPr id="5" name="Tijdelijke aanduiding voor inhoud 1">
            <a:extLst>
              <a:ext uri="{FF2B5EF4-FFF2-40B4-BE49-F238E27FC236}">
                <a16:creationId xmlns:a16="http://schemas.microsoft.com/office/drawing/2014/main" id="{F6BD1AFA-4CC2-84CC-544D-E7CE6ACD63FE}"/>
              </a:ext>
            </a:extLst>
          </p:cNvPr>
          <p:cNvSpPr txBox="1">
            <a:spLocks/>
          </p:cNvSpPr>
          <p:nvPr/>
        </p:nvSpPr>
        <p:spPr>
          <a:xfrm>
            <a:off x="1028699" y="2702566"/>
            <a:ext cx="7962901" cy="5984234"/>
          </a:xfrm>
          <a:prstGeom prst="rect">
            <a:avLst/>
          </a:prstGeom>
        </p:spPr>
        <p:txBody>
          <a:bodyPr vert="horz" lIns="0" tIns="0" rIns="0" bIns="0"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nl-NL" dirty="0">
                <a:latin typeface="Fira sans" panose="020B0503050000020004" pitchFamily="34" charset="0"/>
                <a:ea typeface="Noto Serif" panose="02020600060500020200" pitchFamily="18" charset="0"/>
                <a:cs typeface="Noto Serif" panose="02020600060500020200" pitchFamily="18" charset="0"/>
              </a:rPr>
              <a:t>Grond en bagger worden al hergebruikt, maar niet hoogwaardig genoeg</a:t>
            </a:r>
          </a:p>
          <a:p>
            <a:pPr marL="0" indent="0">
              <a:buNone/>
            </a:pPr>
            <a:r>
              <a:rPr lang="nl-NL" dirty="0">
                <a:latin typeface="Fira sans" panose="020B0503050000020004" pitchFamily="34" charset="0"/>
                <a:ea typeface="Noto Serif" panose="02020600060500020200" pitchFamily="18" charset="0"/>
                <a:cs typeface="Noto Serif" panose="02020600060500020200" pitchFamily="18" charset="0"/>
              </a:rPr>
              <a:t>Bijvoorbeeld toepassing in diepe plassen</a:t>
            </a:r>
          </a:p>
          <a:p>
            <a:pPr marL="0" indent="0">
              <a:buNone/>
            </a:pPr>
            <a:endParaRPr lang="nl-NL" dirty="0">
              <a:latin typeface="Fira sans" panose="020B0503050000020004" pitchFamily="34" charset="0"/>
              <a:ea typeface="Noto Serif" panose="02020600060500020200" pitchFamily="18" charset="0"/>
              <a:cs typeface="Noto Serif" panose="02020600060500020200" pitchFamily="18" charset="0"/>
            </a:endParaRPr>
          </a:p>
          <a:p>
            <a:pPr marL="0" indent="0">
              <a:buNone/>
            </a:pPr>
            <a:r>
              <a:rPr lang="nl-NL" dirty="0">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t>Hergebruik heeft significante impact:</a:t>
            </a:r>
            <a:br>
              <a:rPr lang="nl-NL" dirty="0">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br>
            <a:endParaRPr lang="nl-NL" dirty="0">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endParaRPr>
          </a:p>
          <a:p>
            <a:pPr marL="315595" indent="-315595"/>
            <a:r>
              <a:rPr lang="nl-NL" dirty="0">
                <a:latin typeface="Fira sans" panose="020B0503050000020004" pitchFamily="34" charset="0"/>
                <a:ea typeface="Noto Serif" panose="02020600060500020200" pitchFamily="18" charset="0"/>
                <a:cs typeface="Noto Serif" panose="02020600060500020200" pitchFamily="18" charset="0"/>
              </a:rPr>
              <a:t>Bijdrage aan klimaatbeleid en circulariteit</a:t>
            </a:r>
          </a:p>
          <a:p>
            <a:pPr marL="315595" indent="-315595"/>
            <a:r>
              <a:rPr lang="nl-NL" dirty="0">
                <a:latin typeface="Fira sans" panose="020B0503050000020004" pitchFamily="34" charset="0"/>
                <a:ea typeface="Noto Serif" panose="02020600060500020200" pitchFamily="18" charset="0"/>
                <a:cs typeface="Noto Serif" panose="02020600060500020200" pitchFamily="18" charset="0"/>
              </a:rPr>
              <a:t>Terugdringen grondstoffentekort</a:t>
            </a:r>
          </a:p>
          <a:p>
            <a:pPr marL="315595" indent="-315595"/>
            <a:r>
              <a:rPr lang="nl-NL" dirty="0">
                <a:latin typeface="Fira sans" panose="020B0503050000020004" pitchFamily="34" charset="0"/>
                <a:ea typeface="Noto Serif" panose="02020600060500020200" pitchFamily="18" charset="0"/>
                <a:cs typeface="Noto Serif" panose="02020600060500020200" pitchFamily="18" charset="0"/>
              </a:rPr>
              <a:t>Biologische waarde van grond en bagger is onderbelicht</a:t>
            </a:r>
          </a:p>
          <a:p>
            <a:pPr marL="0" indent="0">
              <a:buNone/>
            </a:pPr>
            <a:r>
              <a:rPr lang="nl-NL" sz="3200" dirty="0">
                <a:latin typeface="Fira sans" panose="020B0503050000020004" pitchFamily="34" charset="0"/>
                <a:ea typeface="Noto Serif" panose="02020600060500020200" pitchFamily="18" charset="0"/>
                <a:cs typeface="Noto Serif" panose="02020600060500020200" pitchFamily="18" charset="0"/>
              </a:rPr>
              <a:t> </a:t>
            </a:r>
            <a:endParaRPr lang="nl-NL" dirty="0">
              <a:latin typeface="Fira sans" panose="020B0503050000020004" pitchFamily="34" charset="0"/>
              <a:ea typeface="Verdana"/>
            </a:endParaRPr>
          </a:p>
          <a:p>
            <a:pPr lvl="1" indent="-315595"/>
            <a:endParaRPr lang="nl-NL" dirty="0">
              <a:latin typeface="Fira sans" panose="020B0503050000020004" pitchFamily="34" charset="0"/>
              <a:ea typeface="Verdana"/>
            </a:endParaRPr>
          </a:p>
          <a:p>
            <a:pPr marL="315595" indent="-315595"/>
            <a:endParaRPr lang="nl-NL" i="1" dirty="0">
              <a:solidFill>
                <a:schemeClr val="accent6"/>
              </a:solidFill>
              <a:latin typeface="Fira sans" panose="020B0503050000020004" pitchFamily="34" charset="0"/>
              <a:ea typeface="Verdana"/>
            </a:endParaRPr>
          </a:p>
        </p:txBody>
      </p:sp>
      <p:pic>
        <p:nvPicPr>
          <p:cNvPr id="3" name="Afbeelding 2" descr="Afbeelding met diagram&#10;&#10;Automatisch gegenereerde beschrijving">
            <a:extLst>
              <a:ext uri="{FF2B5EF4-FFF2-40B4-BE49-F238E27FC236}">
                <a16:creationId xmlns:a16="http://schemas.microsoft.com/office/drawing/2014/main" id="{72B6AE8C-7D3E-87F1-ED40-4C1732BB210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725422" y="2788500"/>
            <a:ext cx="8533878" cy="5707800"/>
          </a:xfrm>
          <a:prstGeom prst="rect">
            <a:avLst/>
          </a:prstGeom>
        </p:spPr>
      </p:pic>
    </p:spTree>
    <p:extLst>
      <p:ext uri="{BB962C8B-B14F-4D97-AF65-F5344CB8AC3E}">
        <p14:creationId xmlns:p14="http://schemas.microsoft.com/office/powerpoint/2010/main" val="1172873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4" name="TextBox 4"/>
          <p:cNvSpPr txBox="1"/>
          <p:nvPr/>
        </p:nvSpPr>
        <p:spPr>
          <a:xfrm>
            <a:off x="609600" y="1505600"/>
            <a:ext cx="4268775" cy="2218428"/>
          </a:xfrm>
          <a:prstGeom prst="rect">
            <a:avLst/>
          </a:prstGeom>
        </p:spPr>
        <p:txBody>
          <a:bodyPr wrap="square" lIns="0" tIns="0" rIns="0" bIns="0" rtlCol="0" anchor="t">
            <a:spAutoFit/>
          </a:bodyPr>
          <a:lstStyle/>
          <a:p>
            <a:pPr algn="ctr">
              <a:lnSpc>
                <a:spcPts val="9000"/>
              </a:lnSpc>
            </a:pPr>
            <a:r>
              <a:rPr lang="en-US" sz="6000" spc="270" dirty="0">
                <a:solidFill>
                  <a:schemeClr val="bg1"/>
                </a:solidFill>
                <a:latin typeface="Fira sans" panose="020B0503050000020004" pitchFamily="34" charset="0"/>
                <a:ea typeface="Noto Serif"/>
                <a:cs typeface="Noto Serif"/>
                <a:sym typeface="Noto Serif"/>
              </a:rPr>
              <a:t>VITALE</a:t>
            </a:r>
            <a:r>
              <a:rPr lang="en-US" sz="6000" spc="270" dirty="0">
                <a:solidFill>
                  <a:schemeClr val="bg1"/>
                </a:solidFill>
                <a:latin typeface="Noto Serif"/>
                <a:ea typeface="Noto Serif"/>
                <a:cs typeface="Noto Serif"/>
                <a:sym typeface="Noto Serif"/>
              </a:rPr>
              <a:t> BODEM</a:t>
            </a:r>
          </a:p>
        </p:txBody>
      </p:sp>
      <p:sp>
        <p:nvSpPr>
          <p:cNvPr id="5" name="Tijdelijke aanduiding voor inhoud 1">
            <a:extLst>
              <a:ext uri="{FF2B5EF4-FFF2-40B4-BE49-F238E27FC236}">
                <a16:creationId xmlns:a16="http://schemas.microsoft.com/office/drawing/2014/main" id="{F6BD1AFA-4CC2-84CC-544D-E7CE6ACD63FE}"/>
              </a:ext>
            </a:extLst>
          </p:cNvPr>
          <p:cNvSpPr txBox="1">
            <a:spLocks/>
          </p:cNvSpPr>
          <p:nvPr/>
        </p:nvSpPr>
        <p:spPr>
          <a:xfrm>
            <a:off x="1028699" y="2350800"/>
            <a:ext cx="16230599" cy="6336000"/>
          </a:xfrm>
          <a:prstGeom prst="rect">
            <a:avLst/>
          </a:prstGeom>
        </p:spPr>
        <p:txBody>
          <a:bodyPr vert="horz" lIns="0" tIns="0" rIns="0" bIns="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nl-NL" sz="3200" dirty="0">
                <a:latin typeface="Noto Serif" panose="02020600060500020200" pitchFamily="18" charset="0"/>
                <a:ea typeface="Noto Serif" panose="02020600060500020200" pitchFamily="18" charset="0"/>
                <a:cs typeface="Noto Serif" panose="02020600060500020200" pitchFamily="18" charset="0"/>
              </a:rPr>
              <a:t> </a:t>
            </a:r>
            <a:endParaRPr lang="nl-NL" dirty="0">
              <a:ea typeface="Verdana"/>
            </a:endParaRPr>
          </a:p>
          <a:p>
            <a:pPr lvl="1" indent="-315595"/>
            <a:endParaRPr lang="nl-NL" dirty="0">
              <a:ea typeface="Verdana"/>
            </a:endParaRPr>
          </a:p>
          <a:p>
            <a:pPr marL="315595" indent="-315595"/>
            <a:endParaRPr lang="nl-NL" i="1" dirty="0">
              <a:solidFill>
                <a:schemeClr val="accent6"/>
              </a:solidFill>
              <a:ea typeface="Verdana"/>
            </a:endParaRPr>
          </a:p>
        </p:txBody>
      </p:sp>
      <p:pic>
        <p:nvPicPr>
          <p:cNvPr id="6" name="Afbeelding 5" descr="Afbeelding met tekst&#10;&#10;Automatisch gegenereerde beschrijving">
            <a:extLst>
              <a:ext uri="{FF2B5EF4-FFF2-40B4-BE49-F238E27FC236}">
                <a16:creationId xmlns:a16="http://schemas.microsoft.com/office/drawing/2014/main" id="{69634CA8-638F-E345-A127-8DDDB9C23F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9603" y="742950"/>
            <a:ext cx="12461534" cy="8801100"/>
          </a:xfrm>
          <a:prstGeom prst="rect">
            <a:avLst/>
          </a:prstGeom>
        </p:spPr>
      </p:pic>
    </p:spTree>
    <p:extLst>
      <p:ext uri="{BB962C8B-B14F-4D97-AF65-F5344CB8AC3E}">
        <p14:creationId xmlns:p14="http://schemas.microsoft.com/office/powerpoint/2010/main" val="984566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75226A83-5C27-A677-3C14-DED84BCCD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600" y="114300"/>
            <a:ext cx="18233960" cy="9954210"/>
          </a:xfrm>
          <a:prstGeom prst="rect">
            <a:avLst/>
          </a:prstGeom>
        </p:spPr>
      </p:pic>
    </p:spTree>
    <p:extLst>
      <p:ext uri="{BB962C8B-B14F-4D97-AF65-F5344CB8AC3E}">
        <p14:creationId xmlns:p14="http://schemas.microsoft.com/office/powerpoint/2010/main" val="1374306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latin typeface="Fira sans" panose="020B0503050000020004" pitchFamily="34" charset="0"/>
            </a:endParaRPr>
          </a:p>
        </p:txBody>
      </p:sp>
      <p:sp>
        <p:nvSpPr>
          <p:cNvPr id="3" name="AutoShape 3"/>
          <p:cNvSpPr/>
          <p:nvPr/>
        </p:nvSpPr>
        <p:spPr>
          <a:xfrm>
            <a:off x="1028700" y="990600"/>
            <a:ext cx="16230600" cy="38100"/>
          </a:xfrm>
          <a:prstGeom prst="rect">
            <a:avLst/>
          </a:prstGeom>
          <a:solidFill>
            <a:srgbClr val="DD6E0F"/>
          </a:solidFill>
        </p:spPr>
        <p:txBody>
          <a:bodyPr/>
          <a:lstStyle/>
          <a:p>
            <a:endParaRPr lang="nl-NL">
              <a:latin typeface="Fira sans" panose="020B0503050000020004" pitchFamily="34" charset="0"/>
            </a:endParaRPr>
          </a:p>
        </p:txBody>
      </p:sp>
      <p:sp>
        <p:nvSpPr>
          <p:cNvPr id="7" name="AutoShape 7"/>
          <p:cNvSpPr/>
          <p:nvPr/>
        </p:nvSpPr>
        <p:spPr>
          <a:xfrm>
            <a:off x="1028700" y="990600"/>
            <a:ext cx="6283411" cy="8317127"/>
          </a:xfrm>
          <a:prstGeom prst="rect">
            <a:avLst/>
          </a:prstGeom>
          <a:solidFill>
            <a:srgbClr val="DD6E0F"/>
          </a:solidFill>
        </p:spPr>
        <p:txBody>
          <a:bodyPr/>
          <a:lstStyle/>
          <a:p>
            <a:endParaRPr lang="nl-NL">
              <a:latin typeface="Fira sans" panose="020B0503050000020004" pitchFamily="34" charset="0"/>
            </a:endParaRPr>
          </a:p>
        </p:txBody>
      </p:sp>
      <p:sp>
        <p:nvSpPr>
          <p:cNvPr id="9" name="TextBox 9"/>
          <p:cNvSpPr txBox="1"/>
          <p:nvPr/>
        </p:nvSpPr>
        <p:spPr>
          <a:xfrm>
            <a:off x="1387530" y="1499415"/>
            <a:ext cx="5565750" cy="5634043"/>
          </a:xfrm>
          <a:prstGeom prst="rect">
            <a:avLst/>
          </a:prstGeom>
        </p:spPr>
        <p:txBody>
          <a:bodyPr lIns="0" tIns="0" rIns="0" bIns="0" rtlCol="0" anchor="t">
            <a:spAutoFit/>
          </a:bodyPr>
          <a:lstStyle/>
          <a:p>
            <a:pPr algn="l">
              <a:lnSpc>
                <a:spcPts val="7500"/>
              </a:lnSpc>
            </a:pPr>
            <a:r>
              <a:rPr lang="en-US" sz="7500" spc="225" dirty="0">
                <a:solidFill>
                  <a:srgbClr val="FFFFFF"/>
                </a:solidFill>
                <a:latin typeface="Fira sans" panose="020B0503050000020004" pitchFamily="34" charset="0"/>
                <a:ea typeface="Noto Serif"/>
                <a:cs typeface="Noto Serif"/>
                <a:sym typeface="Noto Serif"/>
              </a:rPr>
              <a:t>ONZE MISSIE</a:t>
            </a:r>
          </a:p>
          <a:p>
            <a:pPr algn="l">
              <a:lnSpc>
                <a:spcPts val="7500"/>
              </a:lnSpc>
            </a:pPr>
            <a:br>
              <a:rPr lang="nl-NL" sz="4000" spc="225" dirty="0">
                <a:solidFill>
                  <a:srgbClr val="FFFFFF"/>
                </a:solidFill>
                <a:latin typeface="Fira sans" panose="020B0503050000020004" pitchFamily="34" charset="0"/>
                <a:ea typeface="Noto Serif"/>
                <a:cs typeface="Noto Serif"/>
                <a:sym typeface="Noto Serif"/>
              </a:rPr>
            </a:br>
            <a:r>
              <a:rPr lang="nl-NL" sz="4000" spc="225" dirty="0">
                <a:solidFill>
                  <a:srgbClr val="FFFFFF"/>
                </a:solidFill>
                <a:latin typeface="Fira sans" panose="020B0503050000020004" pitchFamily="34" charset="0"/>
                <a:ea typeface="Noto Serif"/>
                <a:cs typeface="Noto Serif"/>
                <a:sym typeface="Noto Serif"/>
              </a:rPr>
              <a:t>De transitie naar hoogwaardig gebruik van grond versnellen</a:t>
            </a:r>
            <a:endParaRPr lang="en-US" sz="4000" spc="225" dirty="0">
              <a:solidFill>
                <a:srgbClr val="FFFFFF"/>
              </a:solidFill>
              <a:latin typeface="Fira sans" panose="020B0503050000020004" pitchFamily="34" charset="0"/>
              <a:ea typeface="Noto Serif"/>
              <a:cs typeface="Noto Serif"/>
              <a:sym typeface="Noto Serif"/>
            </a:endParaRPr>
          </a:p>
        </p:txBody>
      </p:sp>
      <p:grpSp>
        <p:nvGrpSpPr>
          <p:cNvPr id="17" name="Group 17"/>
          <p:cNvGrpSpPr/>
          <p:nvPr/>
        </p:nvGrpSpPr>
        <p:grpSpPr>
          <a:xfrm>
            <a:off x="14221058" y="6876534"/>
            <a:ext cx="3044294" cy="1770690"/>
            <a:chOff x="-112136" y="-9525"/>
            <a:chExt cx="4059059" cy="2360920"/>
          </a:xfrm>
        </p:grpSpPr>
        <p:sp>
          <p:nvSpPr>
            <p:cNvPr id="18" name="TextBox 18"/>
            <p:cNvSpPr txBox="1"/>
            <p:nvPr/>
          </p:nvSpPr>
          <p:spPr>
            <a:xfrm>
              <a:off x="0" y="-9525"/>
              <a:ext cx="3946923" cy="512961"/>
            </a:xfrm>
            <a:prstGeom prst="rect">
              <a:avLst/>
            </a:prstGeom>
          </p:spPr>
          <p:txBody>
            <a:bodyPr lIns="0" tIns="0" rIns="0" bIns="0" rtlCol="0" anchor="t">
              <a:spAutoFit/>
            </a:bodyPr>
            <a:lstStyle/>
            <a:p>
              <a:pPr algn="ctr">
                <a:lnSpc>
                  <a:spcPts val="3000"/>
                </a:lnSpc>
              </a:pPr>
              <a:r>
                <a:rPr lang="en-US" sz="2500" spc="50" dirty="0">
                  <a:solidFill>
                    <a:schemeClr val="accent6">
                      <a:lumMod val="75000"/>
                    </a:schemeClr>
                  </a:solidFill>
                  <a:latin typeface="Fira sans" panose="020B0503050000020004" pitchFamily="34" charset="0"/>
                  <a:ea typeface="Noto Serif"/>
                  <a:cs typeface="Noto Serif"/>
                  <a:sym typeface="Noto Serif"/>
                </a:rPr>
                <a:t>CIRCULAIR</a:t>
              </a:r>
              <a:endParaRPr lang="en-US" sz="2500" spc="50" dirty="0">
                <a:solidFill>
                  <a:srgbClr val="DD6E0F"/>
                </a:solidFill>
                <a:latin typeface="Fira sans" panose="020B0503050000020004" pitchFamily="34" charset="0"/>
                <a:ea typeface="Noto Serif"/>
                <a:cs typeface="Noto Serif"/>
                <a:sym typeface="Noto Serif"/>
              </a:endParaRPr>
            </a:p>
          </p:txBody>
        </p:sp>
        <p:sp>
          <p:nvSpPr>
            <p:cNvPr id="19" name="TextBox 19"/>
            <p:cNvSpPr txBox="1"/>
            <p:nvPr/>
          </p:nvSpPr>
          <p:spPr>
            <a:xfrm>
              <a:off x="-112136" y="1322994"/>
              <a:ext cx="3877692" cy="1028401"/>
            </a:xfrm>
            <a:prstGeom prst="rect">
              <a:avLst/>
            </a:prstGeom>
          </p:spPr>
          <p:txBody>
            <a:bodyPr lIns="0" tIns="0" rIns="0" bIns="0" rtlCol="0" anchor="t">
              <a:spAutoFit/>
            </a:bodyPr>
            <a:lstStyle/>
            <a:p>
              <a:pPr algn="ctr">
                <a:lnSpc>
                  <a:spcPts val="3115"/>
                </a:lnSpc>
              </a:pPr>
              <a:r>
                <a:rPr lang="nl-NL" sz="2225" spc="66" dirty="0">
                  <a:latin typeface="Fira sans" panose="020B0503050000020004" pitchFamily="34" charset="0"/>
                  <a:ea typeface="Noto Serif"/>
                  <a:cs typeface="Noto Serif"/>
                  <a:sym typeface="Noto Serif"/>
                </a:rPr>
                <a:t>Hoogwaardig gebruik van grond als norm</a:t>
              </a:r>
            </a:p>
          </p:txBody>
        </p:sp>
      </p:grpSp>
      <p:grpSp>
        <p:nvGrpSpPr>
          <p:cNvPr id="20" name="Group 17">
            <a:extLst>
              <a:ext uri="{FF2B5EF4-FFF2-40B4-BE49-F238E27FC236}">
                <a16:creationId xmlns:a16="http://schemas.microsoft.com/office/drawing/2014/main" id="{B1E4AA29-40EF-B9E4-F7A4-CE0035BAAEB9}"/>
              </a:ext>
            </a:extLst>
          </p:cNvPr>
          <p:cNvGrpSpPr/>
          <p:nvPr/>
        </p:nvGrpSpPr>
        <p:grpSpPr>
          <a:xfrm>
            <a:off x="11046219" y="6878135"/>
            <a:ext cx="2960192" cy="2164710"/>
            <a:chOff x="0" y="-9525"/>
            <a:chExt cx="3946923" cy="2886280"/>
          </a:xfrm>
        </p:grpSpPr>
        <p:sp>
          <p:nvSpPr>
            <p:cNvPr id="21" name="TextBox 18">
              <a:extLst>
                <a:ext uri="{FF2B5EF4-FFF2-40B4-BE49-F238E27FC236}">
                  <a16:creationId xmlns:a16="http://schemas.microsoft.com/office/drawing/2014/main" id="{0D8022CF-98EF-0471-0137-6F6BF37594CA}"/>
                </a:ext>
              </a:extLst>
            </p:cNvPr>
            <p:cNvSpPr txBox="1"/>
            <p:nvPr/>
          </p:nvSpPr>
          <p:spPr>
            <a:xfrm>
              <a:off x="0" y="-9525"/>
              <a:ext cx="3946923" cy="1025921"/>
            </a:xfrm>
            <a:prstGeom prst="rect">
              <a:avLst/>
            </a:prstGeom>
          </p:spPr>
          <p:txBody>
            <a:bodyPr lIns="0" tIns="0" rIns="0" bIns="0" rtlCol="0" anchor="t">
              <a:spAutoFit/>
            </a:bodyPr>
            <a:lstStyle/>
            <a:p>
              <a:pPr algn="ctr">
                <a:lnSpc>
                  <a:spcPts val="3000"/>
                </a:lnSpc>
              </a:pPr>
              <a:r>
                <a:rPr lang="en-US" sz="2500" spc="50" dirty="0">
                  <a:solidFill>
                    <a:schemeClr val="accent6">
                      <a:lumMod val="75000"/>
                    </a:schemeClr>
                  </a:solidFill>
                  <a:latin typeface="Fira sans" panose="020B0503050000020004" pitchFamily="34" charset="0"/>
                  <a:ea typeface="Noto Serif"/>
                  <a:cs typeface="Noto Serif"/>
                  <a:sym typeface="Noto Serif"/>
                </a:rPr>
                <a:t>DATAGEDREVEN INNOVEREN</a:t>
              </a:r>
              <a:endParaRPr lang="en-US" sz="2500" spc="50" dirty="0">
                <a:solidFill>
                  <a:srgbClr val="DD6E0F"/>
                </a:solidFill>
                <a:latin typeface="Fira sans" panose="020B0503050000020004" pitchFamily="34" charset="0"/>
                <a:ea typeface="Noto Serif"/>
                <a:cs typeface="Noto Serif"/>
                <a:sym typeface="Noto Serif"/>
              </a:endParaRPr>
            </a:p>
          </p:txBody>
        </p:sp>
        <p:sp>
          <p:nvSpPr>
            <p:cNvPr id="22" name="TextBox 19">
              <a:extLst>
                <a:ext uri="{FF2B5EF4-FFF2-40B4-BE49-F238E27FC236}">
                  <a16:creationId xmlns:a16="http://schemas.microsoft.com/office/drawing/2014/main" id="{BE406F03-7430-91B3-DB16-0591EF1A8F2E}"/>
                </a:ext>
              </a:extLst>
            </p:cNvPr>
            <p:cNvSpPr txBox="1"/>
            <p:nvPr/>
          </p:nvSpPr>
          <p:spPr>
            <a:xfrm>
              <a:off x="34615" y="1320858"/>
              <a:ext cx="3877692" cy="1555897"/>
            </a:xfrm>
            <a:prstGeom prst="rect">
              <a:avLst/>
            </a:prstGeom>
          </p:spPr>
          <p:txBody>
            <a:bodyPr lIns="0" tIns="0" rIns="0" bIns="0" rtlCol="0" anchor="t">
              <a:spAutoFit/>
            </a:bodyPr>
            <a:lstStyle/>
            <a:p>
              <a:pPr algn="ctr">
                <a:lnSpc>
                  <a:spcPts val="3115"/>
                </a:lnSpc>
              </a:pPr>
              <a:r>
                <a:rPr lang="nl-NL" sz="2225" spc="66" dirty="0">
                  <a:latin typeface="Fira sans" panose="020B0503050000020004" pitchFamily="34" charset="0"/>
                  <a:ea typeface="Noto Serif"/>
                  <a:cs typeface="Noto Serif"/>
                  <a:sym typeface="Noto Serif"/>
                </a:rPr>
                <a:t>Stimuleren dat vraag en aanbod bij elkaar komen</a:t>
              </a:r>
            </a:p>
          </p:txBody>
        </p:sp>
      </p:grpSp>
      <p:grpSp>
        <p:nvGrpSpPr>
          <p:cNvPr id="23" name="Group 17">
            <a:extLst>
              <a:ext uri="{FF2B5EF4-FFF2-40B4-BE49-F238E27FC236}">
                <a16:creationId xmlns:a16="http://schemas.microsoft.com/office/drawing/2014/main" id="{75DC5246-5636-2AEF-3761-ED064741136D}"/>
              </a:ext>
            </a:extLst>
          </p:cNvPr>
          <p:cNvGrpSpPr/>
          <p:nvPr/>
        </p:nvGrpSpPr>
        <p:grpSpPr>
          <a:xfrm>
            <a:off x="7911663" y="6915189"/>
            <a:ext cx="2960192" cy="2178450"/>
            <a:chOff x="0" y="-9525"/>
            <a:chExt cx="3946923" cy="2904600"/>
          </a:xfrm>
        </p:grpSpPr>
        <p:sp>
          <p:nvSpPr>
            <p:cNvPr id="24" name="TextBox 18">
              <a:extLst>
                <a:ext uri="{FF2B5EF4-FFF2-40B4-BE49-F238E27FC236}">
                  <a16:creationId xmlns:a16="http://schemas.microsoft.com/office/drawing/2014/main" id="{674A1BF3-E4AF-AE3C-4C4A-A4A5DADBF3E4}"/>
                </a:ext>
              </a:extLst>
            </p:cNvPr>
            <p:cNvSpPr txBox="1"/>
            <p:nvPr/>
          </p:nvSpPr>
          <p:spPr>
            <a:xfrm>
              <a:off x="0" y="-9525"/>
              <a:ext cx="3946923" cy="1025921"/>
            </a:xfrm>
            <a:prstGeom prst="rect">
              <a:avLst/>
            </a:prstGeom>
          </p:spPr>
          <p:txBody>
            <a:bodyPr lIns="0" tIns="0" rIns="0" bIns="0" rtlCol="0" anchor="t">
              <a:spAutoFit/>
            </a:bodyPr>
            <a:lstStyle/>
            <a:p>
              <a:pPr algn="ctr">
                <a:lnSpc>
                  <a:spcPts val="3000"/>
                </a:lnSpc>
              </a:pPr>
              <a:r>
                <a:rPr lang="en-US" sz="2500" spc="50" dirty="0">
                  <a:solidFill>
                    <a:schemeClr val="accent6">
                      <a:lumMod val="75000"/>
                    </a:schemeClr>
                  </a:solidFill>
                  <a:latin typeface="Fira sans" panose="020B0503050000020004" pitchFamily="34" charset="0"/>
                  <a:ea typeface="Noto Serif"/>
                  <a:cs typeface="Noto Serif"/>
                  <a:sym typeface="Noto Serif"/>
                </a:rPr>
                <a:t>DUURZAAM SAMENWERKEN</a:t>
              </a:r>
              <a:endParaRPr lang="en-US" sz="2500" spc="50" dirty="0">
                <a:solidFill>
                  <a:srgbClr val="DD6E0F"/>
                </a:solidFill>
                <a:latin typeface="Fira sans" panose="020B0503050000020004" pitchFamily="34" charset="0"/>
                <a:ea typeface="Noto Serif"/>
                <a:cs typeface="Noto Serif"/>
                <a:sym typeface="Noto Serif"/>
              </a:endParaRPr>
            </a:p>
          </p:txBody>
        </p:sp>
        <p:sp>
          <p:nvSpPr>
            <p:cNvPr id="25" name="TextBox 19">
              <a:extLst>
                <a:ext uri="{FF2B5EF4-FFF2-40B4-BE49-F238E27FC236}">
                  <a16:creationId xmlns:a16="http://schemas.microsoft.com/office/drawing/2014/main" id="{E802ACF9-0592-00B8-B992-EEF8F22EA405}"/>
                </a:ext>
              </a:extLst>
            </p:cNvPr>
            <p:cNvSpPr txBox="1"/>
            <p:nvPr/>
          </p:nvSpPr>
          <p:spPr>
            <a:xfrm>
              <a:off x="15519" y="1339178"/>
              <a:ext cx="3877692" cy="1555897"/>
            </a:xfrm>
            <a:prstGeom prst="rect">
              <a:avLst/>
            </a:prstGeom>
          </p:spPr>
          <p:txBody>
            <a:bodyPr lIns="0" tIns="0" rIns="0" bIns="0" rtlCol="0" anchor="t">
              <a:spAutoFit/>
            </a:bodyPr>
            <a:lstStyle/>
            <a:p>
              <a:pPr algn="ctr">
                <a:lnSpc>
                  <a:spcPts val="3115"/>
                </a:lnSpc>
              </a:pPr>
              <a:r>
                <a:rPr lang="nl-NL" sz="2225" spc="66" dirty="0">
                  <a:latin typeface="Fira sans" panose="020B0503050000020004" pitchFamily="34" charset="0"/>
                  <a:ea typeface="Noto Serif"/>
                  <a:cs typeface="Noto Serif"/>
                  <a:sym typeface="Noto Serif"/>
                </a:rPr>
                <a:t>Overheden en markt werken langdurig samen</a:t>
              </a:r>
            </a:p>
          </p:txBody>
        </p:sp>
      </p:grpSp>
      <p:pic>
        <p:nvPicPr>
          <p:cNvPr id="27" name="Afbeelding 26" descr="Afbeelding met hemel, buitenshuis, persoon, kleding&#10;&#10;Automatisch gegenereerde beschrijving">
            <a:extLst>
              <a:ext uri="{FF2B5EF4-FFF2-40B4-BE49-F238E27FC236}">
                <a16:creationId xmlns:a16="http://schemas.microsoft.com/office/drawing/2014/main" id="{4BE9D738-D02E-2392-5BBC-EC02BD1C504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158" t="5057" r="23813"/>
          <a:stretch/>
        </p:blipFill>
        <p:spPr>
          <a:xfrm>
            <a:off x="7841897" y="1443853"/>
            <a:ext cx="3029958" cy="5119683"/>
          </a:xfrm>
          <a:prstGeom prst="rect">
            <a:avLst/>
          </a:prstGeom>
        </p:spPr>
      </p:pic>
      <p:pic>
        <p:nvPicPr>
          <p:cNvPr id="29" name="Afbeelding 28" descr="Afbeelding met persoon, hand, vinger, buitenshuis&#10;&#10;Automatisch gegenereerde beschrijving">
            <a:extLst>
              <a:ext uri="{FF2B5EF4-FFF2-40B4-BE49-F238E27FC236}">
                <a16:creationId xmlns:a16="http://schemas.microsoft.com/office/drawing/2014/main" id="{758F4507-5B4E-BF00-BC8D-FB20C8B983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04125" y="1499415"/>
            <a:ext cx="2966959" cy="5119683"/>
          </a:xfrm>
          <a:prstGeom prst="rect">
            <a:avLst/>
          </a:prstGeom>
        </p:spPr>
      </p:pic>
      <p:pic>
        <p:nvPicPr>
          <p:cNvPr id="31" name="Afbeelding 30" descr="Afbeelding met kaart, tekst, atlas&#10;&#10;Automatisch gegenereerde beschrijving">
            <a:extLst>
              <a:ext uri="{FF2B5EF4-FFF2-40B4-BE49-F238E27FC236}">
                <a16:creationId xmlns:a16="http://schemas.microsoft.com/office/drawing/2014/main" id="{526B400C-C2E8-C76C-506C-739A825A6BDC}"/>
              </a:ext>
            </a:extLst>
          </p:cNvPr>
          <p:cNvPicPr>
            <a:picLocks noChangeAspect="1"/>
          </p:cNvPicPr>
          <p:nvPr/>
        </p:nvPicPr>
        <p:blipFill rotWithShape="1">
          <a:blip r:embed="rId4">
            <a:extLst>
              <a:ext uri="{28A0092B-C50C-407E-A947-70E740481C1C}">
                <a14:useLocalDpi xmlns:a14="http://schemas.microsoft.com/office/drawing/2010/main" val="0"/>
              </a:ext>
            </a:extLst>
          </a:blip>
          <a:srcRect l="30854" r="40699"/>
          <a:stretch/>
        </p:blipFill>
        <p:spPr>
          <a:xfrm>
            <a:off x="11056717" y="1499415"/>
            <a:ext cx="2939194" cy="512515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46CB9273-4892-07D6-50F9-32657D86B43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51923">
            <a:off x="1019200" y="3662917"/>
            <a:ext cx="5219700" cy="4969742"/>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extLst>
              <a:ext uri="{FF2B5EF4-FFF2-40B4-BE49-F238E27FC236}">
                <a16:creationId xmlns:a16="http://schemas.microsoft.com/office/drawing/2014/main" id="{6206DAB2-E9F1-3526-27B0-90B92F0E56E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40145">
            <a:off x="6534150" y="3686560"/>
            <a:ext cx="5219700" cy="496974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a:extLst>
              <a:ext uri="{FF2B5EF4-FFF2-40B4-BE49-F238E27FC236}">
                <a16:creationId xmlns:a16="http://schemas.microsoft.com/office/drawing/2014/main" id="{89290750-7914-6C26-5BD4-D02268637DD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62637">
            <a:off x="12042240" y="3671233"/>
            <a:ext cx="5219700" cy="496974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3" name="AutoShape 3"/>
          <p:cNvSpPr/>
          <p:nvPr/>
        </p:nvSpPr>
        <p:spPr>
          <a:xfrm>
            <a:off x="1028700" y="990600"/>
            <a:ext cx="16230600" cy="1638300"/>
          </a:xfrm>
          <a:prstGeom prst="rect">
            <a:avLst/>
          </a:prstGeom>
          <a:solidFill>
            <a:srgbClr val="DD6E0F"/>
          </a:solidFill>
        </p:spPr>
        <p:txBody>
          <a:bodyPr/>
          <a:lstStyle/>
          <a:p>
            <a:endParaRPr lang="nl-NL">
              <a:latin typeface="Fira sans" panose="020B0503050000020004" pitchFamily="34" charset="0"/>
            </a:endParaRPr>
          </a:p>
        </p:txBody>
      </p:sp>
      <p:sp>
        <p:nvSpPr>
          <p:cNvPr id="4" name="TextBox 4"/>
          <p:cNvSpPr txBox="1"/>
          <p:nvPr/>
        </p:nvSpPr>
        <p:spPr>
          <a:xfrm>
            <a:off x="1446225" y="1287518"/>
            <a:ext cx="15395550" cy="1084143"/>
          </a:xfrm>
          <a:prstGeom prst="rect">
            <a:avLst/>
          </a:prstGeom>
        </p:spPr>
        <p:txBody>
          <a:bodyPr lIns="0" tIns="0" rIns="0" bIns="0" rtlCol="0" anchor="t">
            <a:spAutoFit/>
          </a:bodyPr>
          <a:lstStyle/>
          <a:p>
            <a:pPr algn="ctr">
              <a:lnSpc>
                <a:spcPts val="9000"/>
              </a:lnSpc>
            </a:pPr>
            <a:r>
              <a:rPr lang="en-US" sz="6600" spc="270" dirty="0">
                <a:solidFill>
                  <a:srgbClr val="FFFFFF"/>
                </a:solidFill>
                <a:latin typeface="Fira sans" panose="020B0503050000020004" pitchFamily="34" charset="0"/>
                <a:ea typeface="Noto Serif"/>
                <a:cs typeface="Noto Serif"/>
                <a:sym typeface="Noto Serif"/>
              </a:rPr>
              <a:t>DRIE WERKGROEPEN</a:t>
            </a:r>
          </a:p>
        </p:txBody>
      </p:sp>
      <p:sp>
        <p:nvSpPr>
          <p:cNvPr id="12" name="Tekstvak 11">
            <a:extLst>
              <a:ext uri="{FF2B5EF4-FFF2-40B4-BE49-F238E27FC236}">
                <a16:creationId xmlns:a16="http://schemas.microsoft.com/office/drawing/2014/main" id="{30006AE3-B667-D177-3F77-BCA0F4580AB6}"/>
              </a:ext>
            </a:extLst>
          </p:cNvPr>
          <p:cNvSpPr txBox="1"/>
          <p:nvPr/>
        </p:nvSpPr>
        <p:spPr>
          <a:xfrm>
            <a:off x="2843382" y="6642840"/>
            <a:ext cx="1600200" cy="523220"/>
          </a:xfrm>
          <a:prstGeom prst="rect">
            <a:avLst/>
          </a:prstGeom>
          <a:noFill/>
        </p:spPr>
        <p:txBody>
          <a:bodyPr wrap="square" rtlCol="0">
            <a:spAutoFit/>
          </a:bodyPr>
          <a:lstStyle/>
          <a:p>
            <a:r>
              <a:rPr lang="nl-NL" sz="2800" dirty="0">
                <a:latin typeface="Fira sans" panose="020B0503050000020004" pitchFamily="34" charset="0"/>
                <a:ea typeface="Noto Serif" panose="02020600060500020200" pitchFamily="18" charset="0"/>
                <a:cs typeface="Noto Serif" panose="02020600060500020200" pitchFamily="18" charset="0"/>
              </a:rPr>
              <a:t>BELEID</a:t>
            </a:r>
          </a:p>
        </p:txBody>
      </p:sp>
      <p:sp>
        <p:nvSpPr>
          <p:cNvPr id="14" name="Tekstvak 13">
            <a:extLst>
              <a:ext uri="{FF2B5EF4-FFF2-40B4-BE49-F238E27FC236}">
                <a16:creationId xmlns:a16="http://schemas.microsoft.com/office/drawing/2014/main" id="{AA3B6730-EFD2-4CFF-4E78-5BCB2B1CF837}"/>
              </a:ext>
            </a:extLst>
          </p:cNvPr>
          <p:cNvSpPr txBox="1"/>
          <p:nvPr/>
        </p:nvSpPr>
        <p:spPr>
          <a:xfrm>
            <a:off x="13111489" y="6642840"/>
            <a:ext cx="4191000" cy="523220"/>
          </a:xfrm>
          <a:prstGeom prst="rect">
            <a:avLst/>
          </a:prstGeom>
          <a:noFill/>
        </p:spPr>
        <p:txBody>
          <a:bodyPr wrap="square" rtlCol="0">
            <a:spAutoFit/>
          </a:bodyPr>
          <a:lstStyle/>
          <a:p>
            <a:r>
              <a:rPr lang="nl-NL" sz="2800" dirty="0">
                <a:latin typeface="Fira sans" panose="020B0503050000020004" pitchFamily="34" charset="0"/>
                <a:ea typeface="Noto Serif" panose="02020600060500020200" pitchFamily="18" charset="0"/>
                <a:cs typeface="Noto Serif" panose="02020600060500020200" pitchFamily="18" charset="0"/>
              </a:rPr>
              <a:t>RANDVOORWAARDEN</a:t>
            </a:r>
          </a:p>
        </p:txBody>
      </p:sp>
      <p:sp>
        <p:nvSpPr>
          <p:cNvPr id="16" name="Tekstvak 15">
            <a:extLst>
              <a:ext uri="{FF2B5EF4-FFF2-40B4-BE49-F238E27FC236}">
                <a16:creationId xmlns:a16="http://schemas.microsoft.com/office/drawing/2014/main" id="{FAE154D2-2BFB-86AB-3EE5-82D64321B49C}"/>
              </a:ext>
            </a:extLst>
          </p:cNvPr>
          <p:cNvSpPr txBox="1"/>
          <p:nvPr/>
        </p:nvSpPr>
        <p:spPr>
          <a:xfrm>
            <a:off x="7851203" y="6642840"/>
            <a:ext cx="3276600" cy="523220"/>
          </a:xfrm>
          <a:prstGeom prst="rect">
            <a:avLst/>
          </a:prstGeom>
          <a:noFill/>
        </p:spPr>
        <p:txBody>
          <a:bodyPr wrap="square" rtlCol="0">
            <a:spAutoFit/>
          </a:bodyPr>
          <a:lstStyle/>
          <a:p>
            <a:r>
              <a:rPr lang="nl-NL" sz="2800" dirty="0">
                <a:latin typeface="Fira sans" panose="020B0503050000020004" pitchFamily="34" charset="0"/>
                <a:ea typeface="Noto Serif" panose="02020600060500020200" pitchFamily="18" charset="0"/>
                <a:cs typeface="Noto Serif" panose="02020600060500020200" pitchFamily="18" charset="0"/>
              </a:rPr>
              <a:t>AANBESTEDING</a:t>
            </a:r>
          </a:p>
        </p:txBody>
      </p:sp>
      <p:pic>
        <p:nvPicPr>
          <p:cNvPr id="6" name="Graphic 5" descr="Gloeilamp en potlood met effen opvulling">
            <a:extLst>
              <a:ext uri="{FF2B5EF4-FFF2-40B4-BE49-F238E27FC236}">
                <a16:creationId xmlns:a16="http://schemas.microsoft.com/office/drawing/2014/main" id="{1E6C8E27-D27F-DE36-F032-4BFA5DFEA73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4915" y="4686299"/>
            <a:ext cx="1600199" cy="1600199"/>
          </a:xfrm>
          <a:prstGeom prst="rect">
            <a:avLst/>
          </a:prstGeom>
        </p:spPr>
      </p:pic>
      <p:pic>
        <p:nvPicPr>
          <p:cNvPr id="13" name="Graphic 12" descr="Controlelijst met effen opvulling">
            <a:extLst>
              <a:ext uri="{FF2B5EF4-FFF2-40B4-BE49-F238E27FC236}">
                <a16:creationId xmlns:a16="http://schemas.microsoft.com/office/drawing/2014/main" id="{27232035-0A02-C178-21AF-BDA3EF2234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945504" y="4441177"/>
            <a:ext cx="1600720" cy="1600720"/>
          </a:xfrm>
          <a:prstGeom prst="rect">
            <a:avLst/>
          </a:prstGeom>
        </p:spPr>
      </p:pic>
      <p:pic>
        <p:nvPicPr>
          <p:cNvPr id="17" name="Graphic 16" descr="Handdruk met effen opvulling">
            <a:extLst>
              <a:ext uri="{FF2B5EF4-FFF2-40B4-BE49-F238E27FC236}">
                <a16:creationId xmlns:a16="http://schemas.microsoft.com/office/drawing/2014/main" id="{D5C1FAB3-C1D1-12D3-7F2B-CC08C8D9AE5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145594" y="4526094"/>
            <a:ext cx="1836606" cy="183660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4" name="TextBox 4"/>
          <p:cNvSpPr txBox="1"/>
          <p:nvPr/>
        </p:nvSpPr>
        <p:spPr>
          <a:xfrm>
            <a:off x="1446225" y="723900"/>
            <a:ext cx="15395550" cy="1064266"/>
          </a:xfrm>
          <a:prstGeom prst="rect">
            <a:avLst/>
          </a:prstGeom>
        </p:spPr>
        <p:txBody>
          <a:bodyPr lIns="0" tIns="0" rIns="0" bIns="0" rtlCol="0" anchor="t">
            <a:spAutoFit/>
          </a:bodyPr>
          <a:lstStyle/>
          <a:p>
            <a:pPr algn="ctr">
              <a:lnSpc>
                <a:spcPts val="9000"/>
              </a:lnSpc>
            </a:pPr>
            <a:r>
              <a:rPr lang="en-US" sz="6000" spc="270" dirty="0">
                <a:solidFill>
                  <a:schemeClr val="accent6">
                    <a:lumMod val="75000"/>
                  </a:schemeClr>
                </a:solidFill>
                <a:latin typeface="Fira sans" panose="020B0503050000020004" pitchFamily="34" charset="0"/>
                <a:ea typeface="Noto Serif"/>
                <a:cs typeface="Noto Serif"/>
                <a:sym typeface="Noto Serif"/>
              </a:rPr>
              <a:t>SAMENSTELLING KERNTEAM</a:t>
            </a:r>
          </a:p>
        </p:txBody>
      </p:sp>
      <p:pic>
        <p:nvPicPr>
          <p:cNvPr id="3" name="Picture 24" descr="Hollands Noorderkwartier begint zomerbediening - Binnenvaartkrant">
            <a:extLst>
              <a:ext uri="{FF2B5EF4-FFF2-40B4-BE49-F238E27FC236}">
                <a16:creationId xmlns:a16="http://schemas.microsoft.com/office/drawing/2014/main" id="{8A5477EC-C52F-7008-E633-513D603AE1F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106399" y="4674507"/>
            <a:ext cx="2605217" cy="27115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Logo-Gemeente-Amsterdam - Amsterdam Art Center | Amsterdam Art Center">
            <a:extLst>
              <a:ext uri="{FF2B5EF4-FFF2-40B4-BE49-F238E27FC236}">
                <a16:creationId xmlns:a16="http://schemas.microsoft.com/office/drawing/2014/main" id="{08174966-81B8-9139-B350-0ACB057005B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7141" y="4674067"/>
            <a:ext cx="2790771" cy="12573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nwoner | Gemeente Lelystad">
            <a:extLst>
              <a:ext uri="{FF2B5EF4-FFF2-40B4-BE49-F238E27FC236}">
                <a16:creationId xmlns:a16="http://schemas.microsoft.com/office/drawing/2014/main" id="{3541F3CC-3DFC-7A31-2951-D360F23428CC}"/>
              </a:ext>
            </a:extLst>
          </p:cNvPr>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525934" y="2748822"/>
            <a:ext cx="1966401" cy="19664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logo-provincie-gelderland – Rob Holdrinet">
            <a:extLst>
              <a:ext uri="{FF2B5EF4-FFF2-40B4-BE49-F238E27FC236}">
                <a16:creationId xmlns:a16="http://schemas.microsoft.com/office/drawing/2014/main" id="{15C73615-25A0-BEE9-EE9A-C64EDE60D37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28700" y="6725784"/>
            <a:ext cx="2870939" cy="106426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Logo Provincie Fryslan - Delphy">
            <a:extLst>
              <a:ext uri="{FF2B5EF4-FFF2-40B4-BE49-F238E27FC236}">
                <a16:creationId xmlns:a16="http://schemas.microsoft.com/office/drawing/2014/main" id="{4D2C427E-F016-57F1-1908-E86CB2F9A09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46225" y="3414043"/>
            <a:ext cx="3506775" cy="81381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Logo Waterschap Aa en Maas - Brabant InZicht">
            <a:extLst>
              <a:ext uri="{FF2B5EF4-FFF2-40B4-BE49-F238E27FC236}">
                <a16:creationId xmlns:a16="http://schemas.microsoft.com/office/drawing/2014/main" id="{3B1338CD-D014-6A0D-2F20-F04D66F462F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509134" y="5543933"/>
            <a:ext cx="3541171" cy="95445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Waterschap Hunze en Aa's » IT Academy Noord-Nederland">
            <a:extLst>
              <a:ext uri="{FF2B5EF4-FFF2-40B4-BE49-F238E27FC236}">
                <a16:creationId xmlns:a16="http://schemas.microsoft.com/office/drawing/2014/main" id="{33431FB2-6ABF-50B0-7227-097E420AB22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144000" y="3156073"/>
            <a:ext cx="1785853" cy="10715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6" descr="Waterschap Limburg - Video agency Viduate">
            <a:extLst>
              <a:ext uri="{FF2B5EF4-FFF2-40B4-BE49-F238E27FC236}">
                <a16:creationId xmlns:a16="http://schemas.microsoft.com/office/drawing/2014/main" id="{6266B59F-1D46-9360-774D-5064E7B60730}"/>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1946725" y="3627421"/>
            <a:ext cx="3886053" cy="88083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6" descr="Ministerie I&amp;W - De Afsluitdijk">
            <a:extLst>
              <a:ext uri="{FF2B5EF4-FFF2-40B4-BE49-F238E27FC236}">
                <a16:creationId xmlns:a16="http://schemas.microsoft.com/office/drawing/2014/main" id="{1F6A8316-1EC6-B33C-BD81-09FAB8E78A21}"/>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l="7610" r="7681"/>
          <a:stretch/>
        </p:blipFill>
        <p:spPr bwMode="auto">
          <a:xfrm>
            <a:off x="11577911" y="7373454"/>
            <a:ext cx="4020671" cy="176260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Gemeente Rotterdam - Geo">
            <a:extLst>
              <a:ext uri="{FF2B5EF4-FFF2-40B4-BE49-F238E27FC236}">
                <a16:creationId xmlns:a16="http://schemas.microsoft.com/office/drawing/2014/main" id="{67A69BA2-703D-A957-C2BE-4201125B04BB}"/>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5031326" y="7040345"/>
            <a:ext cx="3942857" cy="1257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739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4" name="TextBox 4"/>
          <p:cNvSpPr txBox="1"/>
          <p:nvPr/>
        </p:nvSpPr>
        <p:spPr>
          <a:xfrm>
            <a:off x="1446225" y="723900"/>
            <a:ext cx="15395550" cy="1064266"/>
          </a:xfrm>
          <a:prstGeom prst="rect">
            <a:avLst/>
          </a:prstGeom>
        </p:spPr>
        <p:txBody>
          <a:bodyPr lIns="0" tIns="0" rIns="0" bIns="0" rtlCol="0" anchor="t">
            <a:spAutoFit/>
          </a:bodyPr>
          <a:lstStyle/>
          <a:p>
            <a:pPr algn="ctr">
              <a:lnSpc>
                <a:spcPts val="9000"/>
              </a:lnSpc>
            </a:pPr>
            <a:r>
              <a:rPr lang="en-US" sz="6000" spc="270" dirty="0">
                <a:solidFill>
                  <a:schemeClr val="accent6">
                    <a:lumMod val="75000"/>
                  </a:schemeClr>
                </a:solidFill>
                <a:latin typeface="Fira sans" panose="020B0503050000020004" pitchFamily="34" charset="0"/>
                <a:ea typeface="Noto Serif"/>
                <a:cs typeface="Noto Serif"/>
                <a:sym typeface="Noto Serif"/>
              </a:rPr>
              <a:t>SAMENSTELLING KLANKBORDGROEP</a:t>
            </a:r>
          </a:p>
        </p:txBody>
      </p:sp>
      <p:pic>
        <p:nvPicPr>
          <p:cNvPr id="3" name="Afbeelding 2">
            <a:extLst>
              <a:ext uri="{FF2B5EF4-FFF2-40B4-BE49-F238E27FC236}">
                <a16:creationId xmlns:a16="http://schemas.microsoft.com/office/drawing/2014/main" id="{8D78400B-7BA3-A0B3-FDDD-4C0E9B29EBE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821619" y="3265107"/>
            <a:ext cx="2480391" cy="972970"/>
          </a:xfrm>
          <a:prstGeom prst="rect">
            <a:avLst/>
          </a:prstGeom>
        </p:spPr>
      </p:pic>
      <p:pic>
        <p:nvPicPr>
          <p:cNvPr id="6" name="Picture 2" descr="Boskalis – Logos Download">
            <a:extLst>
              <a:ext uri="{FF2B5EF4-FFF2-40B4-BE49-F238E27FC236}">
                <a16:creationId xmlns:a16="http://schemas.microsoft.com/office/drawing/2014/main" id="{8E6A670B-6F86-6176-6A89-142444B2B9E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358948" y="5324524"/>
            <a:ext cx="2943062" cy="9354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Ponymarkt">
            <a:extLst>
              <a:ext uri="{FF2B5EF4-FFF2-40B4-BE49-F238E27FC236}">
                <a16:creationId xmlns:a16="http://schemas.microsoft.com/office/drawing/2014/main" id="{BC88B593-B036-08CC-6DD8-1AFA64FB6C1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54505" y="7395530"/>
            <a:ext cx="2958418" cy="49306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Grondbank GMG BV | LinkedIn">
            <a:extLst>
              <a:ext uri="{FF2B5EF4-FFF2-40B4-BE49-F238E27FC236}">
                <a16:creationId xmlns:a16="http://schemas.microsoft.com/office/drawing/2014/main" id="{B77727CC-F11F-85BF-09DE-058586F3FE3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058400" y="4694807"/>
            <a:ext cx="1628777" cy="16287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ichtlijnen en Protocollen - SIKB">
            <a:extLst>
              <a:ext uri="{FF2B5EF4-FFF2-40B4-BE49-F238E27FC236}">
                <a16:creationId xmlns:a16="http://schemas.microsoft.com/office/drawing/2014/main" id="{67C3C0F2-35D0-D3E7-987C-17B93BD1F5E7}"/>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985990" y="3097551"/>
            <a:ext cx="1326375" cy="21222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Partners | Bentwoud">
            <a:extLst>
              <a:ext uri="{FF2B5EF4-FFF2-40B4-BE49-F238E27FC236}">
                <a16:creationId xmlns:a16="http://schemas.microsoft.com/office/drawing/2014/main" id="{B19EEBB8-DEBA-0676-F955-B945150C449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598385" y="6200588"/>
            <a:ext cx="2427773" cy="1942218"/>
          </a:xfrm>
          <a:prstGeom prst="rect">
            <a:avLst/>
          </a:prstGeom>
          <a:noFill/>
          <a:extLst>
            <a:ext uri="{909E8E84-426E-40DD-AFC4-6F175D3DCCD1}">
              <a14:hiddenFill xmlns:a14="http://schemas.microsoft.com/office/drawing/2010/main">
                <a:solidFill>
                  <a:srgbClr val="FFFFFF"/>
                </a:solidFill>
              </a14:hiddenFill>
            </a:ext>
          </a:extLst>
        </p:spPr>
      </p:pic>
      <p:pic>
        <p:nvPicPr>
          <p:cNvPr id="11" name="Afbeelding 10">
            <a:extLst>
              <a:ext uri="{FF2B5EF4-FFF2-40B4-BE49-F238E27FC236}">
                <a16:creationId xmlns:a16="http://schemas.microsoft.com/office/drawing/2014/main" id="{0C4590A4-9FD0-93B4-D6AF-2D515076F82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710789" y="5237665"/>
            <a:ext cx="1473785" cy="1465505"/>
          </a:xfrm>
          <a:prstGeom prst="rect">
            <a:avLst/>
          </a:prstGeom>
        </p:spPr>
      </p:pic>
      <p:pic>
        <p:nvPicPr>
          <p:cNvPr id="13" name="Picture 20" descr="Omgevingsdienst regio Utrecht">
            <a:extLst>
              <a:ext uri="{FF2B5EF4-FFF2-40B4-BE49-F238E27FC236}">
                <a16:creationId xmlns:a16="http://schemas.microsoft.com/office/drawing/2014/main" id="{4EAD37EC-CAC1-24EB-DAEB-72DEAADF4622}"/>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805426" y="2882776"/>
            <a:ext cx="2886339" cy="137439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logo-provincie-gelderland – Rob Holdrinet">
            <a:extLst>
              <a:ext uri="{FF2B5EF4-FFF2-40B4-BE49-F238E27FC236}">
                <a16:creationId xmlns:a16="http://schemas.microsoft.com/office/drawing/2014/main" id="{0849C5F5-5335-274D-65FA-A6AD3FB62D1A}"/>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0975659" y="7055778"/>
            <a:ext cx="2614173" cy="969083"/>
          </a:xfrm>
          <a:prstGeom prst="rect">
            <a:avLst/>
          </a:prstGeom>
          <a:noFill/>
          <a:extLst>
            <a:ext uri="{909E8E84-426E-40DD-AFC4-6F175D3DCCD1}">
              <a14:hiddenFill xmlns:a14="http://schemas.microsoft.com/office/drawing/2010/main">
                <a:solidFill>
                  <a:srgbClr val="FFFFFF"/>
                </a:solidFill>
              </a14:hiddenFill>
            </a:ext>
          </a:extLst>
        </p:spPr>
      </p:pic>
      <p:pic>
        <p:nvPicPr>
          <p:cNvPr id="15" name="Afbeelding 14">
            <a:extLst>
              <a:ext uri="{FF2B5EF4-FFF2-40B4-BE49-F238E27FC236}">
                <a16:creationId xmlns:a16="http://schemas.microsoft.com/office/drawing/2014/main" id="{47EB9528-D248-8422-6ABC-7CE5F13473C1}"/>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895349" y="3422815"/>
            <a:ext cx="3666563" cy="1432109"/>
          </a:xfrm>
          <a:prstGeom prst="rect">
            <a:avLst/>
          </a:prstGeom>
        </p:spPr>
      </p:pic>
    </p:spTree>
    <p:extLst>
      <p:ext uri="{BB962C8B-B14F-4D97-AF65-F5344CB8AC3E}">
        <p14:creationId xmlns:p14="http://schemas.microsoft.com/office/powerpoint/2010/main" val="4481339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3000"/>
            <a:lum/>
            <a:extLst>
              <a:ext uri="{BEBA8EAE-BF5A-486C-A8C5-ECC9F3942E4B}">
                <a14:imgProps xmlns:a14="http://schemas.microsoft.com/office/drawing/2010/main">
                  <a14:imgLayer r:embed="rId3">
                    <a14:imgEffect>
                      <a14:brightnessContrast contrast="-27000"/>
                    </a14:imgEffect>
                  </a14:imgLayer>
                </a14:imgProps>
              </a:ext>
            </a:extLst>
          </a:blip>
          <a:srcRect/>
          <a:stretch>
            <a:fillRect t="-2000" b="-2000"/>
          </a:stretch>
        </a:blipFill>
        <a:effectLst/>
      </p:bgPr>
    </p:bg>
    <p:spTree>
      <p:nvGrpSpPr>
        <p:cNvPr id="1" name=""/>
        <p:cNvGrpSpPr/>
        <p:nvPr/>
      </p:nvGrpSpPr>
      <p:grpSpPr>
        <a:xfrm>
          <a:off x="0" y="0"/>
          <a:ext cx="0" cy="0"/>
          <a:chOff x="0" y="0"/>
          <a:chExt cx="0" cy="0"/>
        </a:xfrm>
      </p:grpSpPr>
      <p:sp>
        <p:nvSpPr>
          <p:cNvPr id="2" name="AutoShape 2"/>
          <p:cNvSpPr/>
          <p:nvPr/>
        </p:nvSpPr>
        <p:spPr>
          <a:xfrm>
            <a:off x="1028700" y="9258300"/>
            <a:ext cx="16230600" cy="38100"/>
          </a:xfrm>
          <a:prstGeom prst="rect">
            <a:avLst/>
          </a:prstGeom>
          <a:solidFill>
            <a:srgbClr val="DD6E0F"/>
          </a:solidFill>
        </p:spPr>
        <p:txBody>
          <a:bodyPr/>
          <a:lstStyle/>
          <a:p>
            <a:endParaRPr lang="nl-NL"/>
          </a:p>
        </p:txBody>
      </p:sp>
      <p:sp>
        <p:nvSpPr>
          <p:cNvPr id="5" name="Tijdelijke aanduiding voor inhoud 1">
            <a:extLst>
              <a:ext uri="{FF2B5EF4-FFF2-40B4-BE49-F238E27FC236}">
                <a16:creationId xmlns:a16="http://schemas.microsoft.com/office/drawing/2014/main" id="{F6BD1AFA-4CC2-84CC-544D-E7CE6ACD63FE}"/>
              </a:ext>
            </a:extLst>
          </p:cNvPr>
          <p:cNvSpPr txBox="1">
            <a:spLocks/>
          </p:cNvSpPr>
          <p:nvPr/>
        </p:nvSpPr>
        <p:spPr>
          <a:xfrm>
            <a:off x="1028700" y="3009900"/>
            <a:ext cx="16230599" cy="3048000"/>
          </a:xfrm>
          <a:prstGeom prst="rect">
            <a:avLst/>
          </a:prstGeom>
          <a:solidFill>
            <a:schemeClr val="accent6">
              <a:lumMod val="75000"/>
            </a:schemeClr>
          </a:solidFill>
          <a:ln>
            <a:noFill/>
          </a:ln>
        </p:spPr>
        <p:txBody>
          <a:bodyPr vert="horz" lIns="0" tIns="0" rIns="0" bIns="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nl-NL" sz="6000" dirty="0">
              <a:solidFill>
                <a:schemeClr val="bg1"/>
              </a:solidFill>
              <a:latin typeface="Noto Serif" panose="02020600060500020200" pitchFamily="18" charset="0"/>
              <a:ea typeface="Noto Serif" panose="02020600060500020200" pitchFamily="18" charset="0"/>
              <a:cs typeface="Noto Serif" panose="02020600060500020200" pitchFamily="18" charset="0"/>
            </a:endParaRPr>
          </a:p>
          <a:p>
            <a:pPr marL="0" indent="0" algn="ctr">
              <a:buNone/>
            </a:pPr>
            <a:r>
              <a:rPr lang="nl-NL" sz="6000" dirty="0">
                <a:solidFill>
                  <a:schemeClr val="bg1"/>
                </a:solidFill>
                <a:latin typeface="Fira sans" panose="020B0503050000020004" pitchFamily="34" charset="0"/>
                <a:ea typeface="Noto Serif" panose="02020600060500020200" pitchFamily="18" charset="0"/>
                <a:cs typeface="Noto Serif" panose="02020600060500020200" pitchFamily="18" charset="0"/>
              </a:rPr>
              <a:t>VOORBEELDPROJECTEN</a:t>
            </a:r>
          </a:p>
          <a:p>
            <a:pPr marL="427355" lvl="1" indent="0" algn="ctr">
              <a:buNone/>
            </a:pPr>
            <a:endParaRPr lang="nl-NL" sz="6000" dirty="0">
              <a:ea typeface="Verdana"/>
            </a:endParaRPr>
          </a:p>
          <a:p>
            <a:pPr marL="315595" indent="-315595"/>
            <a:endParaRPr lang="nl-NL" i="1" dirty="0">
              <a:solidFill>
                <a:schemeClr val="accent6"/>
              </a:solidFill>
              <a:ea typeface="Verdana"/>
            </a:endParaRPr>
          </a:p>
        </p:txBody>
      </p:sp>
      <p:sp>
        <p:nvSpPr>
          <p:cNvPr id="13" name="AutoShape 8">
            <a:extLst>
              <a:ext uri="{FF2B5EF4-FFF2-40B4-BE49-F238E27FC236}">
                <a16:creationId xmlns:a16="http://schemas.microsoft.com/office/drawing/2014/main" id="{AC86B022-C59C-6A17-3BF7-853FA52A1466}"/>
              </a:ext>
            </a:extLst>
          </p:cNvPr>
          <p:cNvSpPr/>
          <p:nvPr/>
        </p:nvSpPr>
        <p:spPr>
          <a:xfrm>
            <a:off x="3209925" y="3357245"/>
            <a:ext cx="11868150" cy="38100"/>
          </a:xfrm>
          <a:prstGeom prst="rect">
            <a:avLst/>
          </a:prstGeom>
          <a:solidFill>
            <a:srgbClr val="FFFFFF"/>
          </a:solidFill>
        </p:spPr>
        <p:txBody>
          <a:bodyPr/>
          <a:lstStyle/>
          <a:p>
            <a:endParaRPr lang="nl-NL"/>
          </a:p>
        </p:txBody>
      </p:sp>
      <p:sp>
        <p:nvSpPr>
          <p:cNvPr id="14" name="AutoShape 8">
            <a:extLst>
              <a:ext uri="{FF2B5EF4-FFF2-40B4-BE49-F238E27FC236}">
                <a16:creationId xmlns:a16="http://schemas.microsoft.com/office/drawing/2014/main" id="{AD0C4442-5816-3554-F83E-B0F29AD9D1CE}"/>
              </a:ext>
            </a:extLst>
          </p:cNvPr>
          <p:cNvSpPr/>
          <p:nvPr/>
        </p:nvSpPr>
        <p:spPr>
          <a:xfrm>
            <a:off x="3209924" y="5600700"/>
            <a:ext cx="11868150" cy="38100"/>
          </a:xfrm>
          <a:prstGeom prst="rect">
            <a:avLst/>
          </a:prstGeom>
          <a:solidFill>
            <a:srgbClr val="FFFFFF"/>
          </a:solidFill>
        </p:spPr>
        <p:txBody>
          <a:bodyPr/>
          <a:lstStyle/>
          <a:p>
            <a:endParaRPr lang="nl-NL"/>
          </a:p>
        </p:txBody>
      </p:sp>
    </p:spTree>
    <p:extLst>
      <p:ext uri="{BB962C8B-B14F-4D97-AF65-F5344CB8AC3E}">
        <p14:creationId xmlns:p14="http://schemas.microsoft.com/office/powerpoint/2010/main" val="1407215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Tijdelijke aanduiding voor inhoud 5">
            <a:extLst>
              <a:ext uri="{FF2B5EF4-FFF2-40B4-BE49-F238E27FC236}">
                <a16:creationId xmlns:a16="http://schemas.microsoft.com/office/drawing/2014/main" id="{48F75592-E4EC-5546-88DF-23D5D977F941}"/>
              </a:ext>
            </a:extLst>
          </p:cNvPr>
          <p:cNvPicPr>
            <a:picLocks/>
          </p:cNvPicPr>
          <p:nvPr/>
        </p:nvPicPr>
        <p:blipFill rotWithShape="1">
          <a:blip r:embed="rId2" cstate="screen">
            <a:extLst>
              <a:ext uri="{28A0092B-C50C-407E-A947-70E740481C1C}">
                <a14:useLocalDpi xmlns:a14="http://schemas.microsoft.com/office/drawing/2010/main"/>
              </a:ext>
            </a:extLst>
          </a:blip>
          <a:srcRect t="21742" b="534"/>
          <a:stretch/>
        </p:blipFill>
        <p:spPr bwMode="auto">
          <a:xfrm>
            <a:off x="1" y="10"/>
            <a:ext cx="14504463" cy="10286990"/>
          </a:xfrm>
          <a:prstGeom prst="rect">
            <a:avLst/>
          </a:prstGeom>
          <a:extLst>
            <a:ext uri="{53640926-AAD7-44D8-BBD7-CCE9431645EC}">
              <a14:shadowObscured xmlns:a14="http://schemas.microsoft.com/office/drawing/2010/main"/>
            </a:ext>
          </a:extLst>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87528" y="0"/>
            <a:ext cx="10600467"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08E7A69F-7105-88BF-90FB-6BB67ACF0644}"/>
              </a:ext>
            </a:extLst>
          </p:cNvPr>
          <p:cNvSpPr txBox="1">
            <a:spLocks/>
          </p:cNvSpPr>
          <p:nvPr/>
        </p:nvSpPr>
        <p:spPr>
          <a:xfrm>
            <a:off x="11430000" y="656726"/>
            <a:ext cx="6723883" cy="284986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Aft>
                <a:spcPts val="600"/>
              </a:spcAft>
            </a:pPr>
            <a:r>
              <a:rPr lang="en-US" sz="5600" dirty="0" err="1">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t>Voorbeeldproject</a:t>
            </a:r>
            <a:r>
              <a:rPr lang="en-US" sz="5600" dirty="0">
                <a:latin typeface="Fira sans" panose="020B0503050000020004" pitchFamily="34" charset="0"/>
                <a:ea typeface="Noto Serif" panose="02020600060500020200" pitchFamily="18" charset="0"/>
                <a:cs typeface="Noto Serif" panose="02020600060500020200" pitchFamily="18" charset="0"/>
              </a:rPr>
              <a:t> </a:t>
            </a:r>
            <a:r>
              <a:rPr lang="en-US" sz="5400" dirty="0" err="1">
                <a:latin typeface="Fira sans" panose="020B0503050000020004" pitchFamily="34" charset="0"/>
                <a:ea typeface="Noto Serif" panose="02020600060500020200" pitchFamily="18" charset="0"/>
                <a:cs typeface="Noto Serif" panose="02020600060500020200" pitchFamily="18" charset="0"/>
              </a:rPr>
              <a:t>Uiterwaarden</a:t>
            </a:r>
            <a:r>
              <a:rPr lang="en-US" sz="5400" dirty="0">
                <a:latin typeface="Fira sans" panose="020B0503050000020004" pitchFamily="34" charset="0"/>
                <a:ea typeface="Noto Serif" panose="02020600060500020200" pitchFamily="18" charset="0"/>
                <a:cs typeface="Noto Serif" panose="02020600060500020200" pitchFamily="18" charset="0"/>
              </a:rPr>
              <a:t> Waal, </a:t>
            </a:r>
            <a:r>
              <a:rPr lang="en-US" sz="5400" dirty="0" err="1">
                <a:latin typeface="Fira sans" panose="020B0503050000020004" pitchFamily="34" charset="0"/>
                <a:ea typeface="Noto Serif" panose="02020600060500020200" pitchFamily="18" charset="0"/>
                <a:cs typeface="Noto Serif" panose="02020600060500020200" pitchFamily="18" charset="0"/>
              </a:rPr>
              <a:t>Dreumel</a:t>
            </a:r>
            <a:r>
              <a:rPr lang="en-US" sz="5400" dirty="0">
                <a:latin typeface="Fira sans" panose="020B0503050000020004" pitchFamily="34" charset="0"/>
                <a:ea typeface="Noto Serif" panose="02020600060500020200" pitchFamily="18" charset="0"/>
                <a:cs typeface="Noto Serif" panose="02020600060500020200" pitchFamily="18" charset="0"/>
              </a:rPr>
              <a:t> en </a:t>
            </a:r>
            <a:r>
              <a:rPr lang="en-US" sz="5400" dirty="0" err="1">
                <a:latin typeface="Fira sans" panose="020B0503050000020004" pitchFamily="34" charset="0"/>
                <a:ea typeface="Noto Serif" panose="02020600060500020200" pitchFamily="18" charset="0"/>
                <a:cs typeface="Noto Serif" panose="02020600060500020200" pitchFamily="18" charset="0"/>
              </a:rPr>
              <a:t>Heerewaarden</a:t>
            </a:r>
            <a:endParaRPr lang="en-US" sz="5400" dirty="0">
              <a:latin typeface="Fira sans" panose="020B0503050000020004" pitchFamily="34" charset="0"/>
              <a:ea typeface="Noto Serif" panose="02020600060500020200" pitchFamily="18" charset="0"/>
              <a:cs typeface="Noto Serif" panose="02020600060500020200" pitchFamily="18" charset="0"/>
            </a:endParaRPr>
          </a:p>
        </p:txBody>
      </p:sp>
      <p:sp>
        <p:nvSpPr>
          <p:cNvPr id="6" name="Tijdelijke aanduiding voor inhoud 3">
            <a:extLst>
              <a:ext uri="{FF2B5EF4-FFF2-40B4-BE49-F238E27FC236}">
                <a16:creationId xmlns:a16="http://schemas.microsoft.com/office/drawing/2014/main" id="{296DD3ED-A56B-6DA6-02F5-782C7F8F8F47}"/>
              </a:ext>
            </a:extLst>
          </p:cNvPr>
          <p:cNvSpPr txBox="1">
            <a:spLocks/>
          </p:cNvSpPr>
          <p:nvPr/>
        </p:nvSpPr>
        <p:spPr>
          <a:xfrm>
            <a:off x="11430000" y="4000500"/>
            <a:ext cx="6400800" cy="430421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nl-NL" sz="2800" dirty="0">
                <a:latin typeface="Fira sans" panose="020B0503050000020004" pitchFamily="34" charset="0"/>
                <a:ea typeface="Noto Serif" panose="02020600060500020200" pitchFamily="18" charset="0"/>
                <a:cs typeface="Noto Serif" panose="02020600060500020200" pitchFamily="18" charset="0"/>
              </a:rPr>
              <a:t>Rijkswaterstaat</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r>
              <a:rPr lang="nl-NL" sz="2800" dirty="0">
                <a:latin typeface="Fira sans" panose="020B0503050000020004" pitchFamily="34" charset="0"/>
                <a:ea typeface="Noto Serif" panose="02020600060500020200" pitchFamily="18" charset="0"/>
                <a:cs typeface="Noto Serif" panose="02020600060500020200" pitchFamily="18" charset="0"/>
              </a:rPr>
              <a:t>Integraal afwegingskader voor hoogwaardig gebruik grond in projectvoorbereiding</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r>
              <a:rPr lang="nl-NL" sz="2800" dirty="0">
                <a:latin typeface="Fira sans" panose="020B0503050000020004" pitchFamily="34" charset="0"/>
                <a:ea typeface="Noto Serif" panose="02020600060500020200" pitchFamily="18" charset="0"/>
                <a:cs typeface="Noto Serif" panose="02020600060500020200" pitchFamily="18" charset="0"/>
              </a:rPr>
              <a:t>Afwegingskader wordt momenteel vertaald naar aanbesteding</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r>
              <a:rPr lang="nl-NL" sz="2800" dirty="0">
                <a:latin typeface="Fira sans" panose="020B0503050000020004" pitchFamily="34" charset="0"/>
                <a:ea typeface="Noto Serif" panose="02020600060500020200" pitchFamily="18" charset="0"/>
                <a:cs typeface="Noto Serif" panose="02020600060500020200" pitchFamily="18" charset="0"/>
              </a:rPr>
              <a:t>Meer informatie: </a:t>
            </a:r>
            <a:r>
              <a:rPr lang="nl-NL" sz="2400" dirty="0">
                <a:latin typeface="Fira sans" panose="020B0503050000020004" pitchFamily="34" charset="0"/>
                <a:ea typeface="Noto Serif" panose="02020600060500020200" pitchFamily="18" charset="0"/>
                <a:cs typeface="Noto Serif" panose="02020600060500020200" pitchFamily="18" charset="0"/>
                <a:hlinkClick r:id="rId3"/>
              </a:rPr>
              <a:t>www.samenwerkenaanriviernatuur.nl</a:t>
            </a:r>
            <a:r>
              <a:rPr lang="nl-NL" sz="2400" dirty="0">
                <a:latin typeface="Fira sans" panose="020B0503050000020004" pitchFamily="34" charset="0"/>
                <a:ea typeface="Noto Serif" panose="02020600060500020200" pitchFamily="18" charset="0"/>
                <a:cs typeface="Noto Serif" panose="02020600060500020200" pitchFamily="18" charset="0"/>
              </a:rPr>
              <a:t> (onder projecten: Waal)</a:t>
            </a:r>
          </a:p>
        </p:txBody>
      </p:sp>
    </p:spTree>
    <p:extLst>
      <p:ext uri="{BB962C8B-B14F-4D97-AF65-F5344CB8AC3E}">
        <p14:creationId xmlns:p14="http://schemas.microsoft.com/office/powerpoint/2010/main" val="3803072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Tijdelijke aanduiding voor inhoud 6">
            <a:extLst>
              <a:ext uri="{FF2B5EF4-FFF2-40B4-BE49-F238E27FC236}">
                <a16:creationId xmlns:a16="http://schemas.microsoft.com/office/drawing/2014/main" id="{294B4ED9-FE78-3A01-652F-ABDB60CDB7EE}"/>
              </a:ext>
            </a:extLst>
          </p:cNvPr>
          <p:cNvPicPr>
            <a:picLocks/>
          </p:cNvPicPr>
          <p:nvPr/>
        </p:nvPicPr>
        <p:blipFill>
          <a:blip r:embed="rId2">
            <a:extLst>
              <a:ext uri="{28A0092B-C50C-407E-A947-70E740481C1C}">
                <a14:useLocalDpi xmlns:a14="http://schemas.microsoft.com/office/drawing/2010/main" val="0"/>
              </a:ext>
            </a:extLst>
          </a:blip>
          <a:srcRect t="2718" b="2718"/>
          <a:stretch/>
        </p:blipFill>
        <p:spPr bwMode="auto">
          <a:xfrm>
            <a:off x="1" y="10"/>
            <a:ext cx="14504463" cy="10286990"/>
          </a:xfrm>
          <a:prstGeom prst="rect">
            <a:avLst/>
          </a:prstGeom>
          <a:noFill/>
          <a:extLst>
            <a:ext uri="{53640926-AAD7-44D8-BBD7-CCE9431645EC}">
              <a14:shadowObscured xmlns:a14="http://schemas.microsoft.com/office/drawing/2010/main"/>
            </a:ext>
          </a:extLst>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87528" y="0"/>
            <a:ext cx="10600467"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kstvak 5">
            <a:extLst>
              <a:ext uri="{FF2B5EF4-FFF2-40B4-BE49-F238E27FC236}">
                <a16:creationId xmlns:a16="http://schemas.microsoft.com/office/drawing/2014/main" id="{68450A1A-6EB1-6906-4DFD-93E0154A5613}"/>
              </a:ext>
            </a:extLst>
          </p:cNvPr>
          <p:cNvSpPr txBox="1"/>
          <p:nvPr/>
        </p:nvSpPr>
        <p:spPr>
          <a:xfrm>
            <a:off x="11430000" y="190500"/>
            <a:ext cx="6591300" cy="284986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dirty="0" err="1">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t>Voorbeeldproject</a:t>
            </a:r>
            <a:r>
              <a:rPr lang="en-US" sz="6000" dirty="0" err="1">
                <a:latin typeface="Fira sans" panose="020B0503050000020004" pitchFamily="34" charset="0"/>
                <a:ea typeface="Noto Serif" panose="02020600060500020200" pitchFamily="18" charset="0"/>
                <a:cs typeface="Noto Serif" panose="02020600060500020200" pitchFamily="18" charset="0"/>
              </a:rPr>
              <a:t>Grip</a:t>
            </a:r>
            <a:r>
              <a:rPr lang="en-US" sz="6000" dirty="0">
                <a:latin typeface="Fira sans" panose="020B0503050000020004" pitchFamily="34" charset="0"/>
                <a:ea typeface="Noto Serif" panose="02020600060500020200" pitchFamily="18" charset="0"/>
                <a:cs typeface="Noto Serif" panose="02020600060500020200" pitchFamily="18" charset="0"/>
              </a:rPr>
              <a:t> op </a:t>
            </a:r>
            <a:r>
              <a:rPr lang="en-US" sz="6000" dirty="0" err="1">
                <a:latin typeface="Fira sans" panose="020B0503050000020004" pitchFamily="34" charset="0"/>
                <a:ea typeface="Noto Serif" panose="02020600060500020200" pitchFamily="18" charset="0"/>
                <a:cs typeface="Noto Serif" panose="02020600060500020200" pitchFamily="18" charset="0"/>
              </a:rPr>
              <a:t>Grond</a:t>
            </a:r>
            <a:endParaRPr lang="en-US" sz="6000" dirty="0">
              <a:latin typeface="Fira sans" panose="020B0503050000020004" pitchFamily="34" charset="0"/>
              <a:ea typeface="Noto Serif" panose="02020600060500020200" pitchFamily="18" charset="0"/>
              <a:cs typeface="Noto Serif" panose="02020600060500020200" pitchFamily="18" charset="0"/>
            </a:endParaRPr>
          </a:p>
        </p:txBody>
      </p:sp>
      <p:sp>
        <p:nvSpPr>
          <p:cNvPr id="7" name="Tijdelijke aanduiding voor inhoud 2">
            <a:extLst>
              <a:ext uri="{FF2B5EF4-FFF2-40B4-BE49-F238E27FC236}">
                <a16:creationId xmlns:a16="http://schemas.microsoft.com/office/drawing/2014/main" id="{6D54BB6C-4628-70C8-C27A-134685810C39}"/>
              </a:ext>
            </a:extLst>
          </p:cNvPr>
          <p:cNvSpPr txBox="1">
            <a:spLocks/>
          </p:cNvSpPr>
          <p:nvPr/>
        </p:nvSpPr>
        <p:spPr>
          <a:xfrm>
            <a:off x="11167874" y="2781300"/>
            <a:ext cx="6433105" cy="7086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Provincie Friesland</a:t>
            </a:r>
          </a:p>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Vastgestelde werk- denkwijze </a:t>
            </a:r>
          </a:p>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Samenwerking met lokale partijen en overheden</a:t>
            </a:r>
          </a:p>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Koppelkansen realiseren door vraag en aanbod grond in kaart te brengen</a:t>
            </a:r>
            <a:br>
              <a:rPr lang="nl-NL" sz="2800" dirty="0">
                <a:latin typeface="Fira sans" panose="020B0503050000020004" pitchFamily="34" charset="0"/>
                <a:ea typeface="Noto Serif" panose="02020600060500020200" pitchFamily="18" charset="0"/>
                <a:cs typeface="Noto Serif" panose="02020600060500020200" pitchFamily="18" charset="0"/>
              </a:rPr>
            </a:br>
            <a:r>
              <a:rPr lang="nl-NL" sz="2800" dirty="0">
                <a:latin typeface="Fira sans" panose="020B0503050000020004" pitchFamily="34" charset="0"/>
                <a:ea typeface="Noto Serif" panose="02020600060500020200" pitchFamily="18" charset="0"/>
                <a:cs typeface="Noto Serif" panose="02020600060500020200" pitchFamily="18" charset="0"/>
              </a:rPr>
              <a:t>Grond in eigendom van overheid</a:t>
            </a:r>
          </a:p>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Regionaal hoogwaardig gebruik</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pPr indent="-228600">
              <a:lnSpc>
                <a:spcPct val="120000"/>
              </a:lnSpc>
            </a:pPr>
            <a:r>
              <a:rPr lang="nl-NL" sz="2800" dirty="0">
                <a:latin typeface="Fira sans" panose="020B0503050000020004" pitchFamily="34" charset="0"/>
                <a:ea typeface="Noto Serif" panose="02020600060500020200" pitchFamily="18" charset="0"/>
                <a:cs typeface="Noto Serif" panose="02020600060500020200" pitchFamily="18" charset="0"/>
              </a:rPr>
              <a:t>Meer informatie: </a:t>
            </a:r>
            <a:r>
              <a:rPr lang="en-US" sz="2800" dirty="0">
                <a:latin typeface="Fira sans" panose="020B0503050000020004" pitchFamily="34" charset="0"/>
                <a:ea typeface="Noto Serif" panose="02020600060500020200" pitchFamily="18" charset="0"/>
                <a:cs typeface="Noto Serif" panose="02020600060500020200" pitchFamily="18" charset="0"/>
                <a:hlinkClick r:id="rId3"/>
              </a:rPr>
              <a:t>www.fryslan.frl/gripopgrond</a:t>
            </a:r>
            <a:r>
              <a:rPr lang="en-US" sz="2800" dirty="0">
                <a:latin typeface="Fira sans" panose="020B0503050000020004" pitchFamily="34" charset="0"/>
                <a:ea typeface="Noto Serif" panose="02020600060500020200" pitchFamily="18" charset="0"/>
                <a:cs typeface="Noto Serif" panose="02020600060500020200" pitchFamily="18" charset="0"/>
              </a:rPr>
              <a:t> </a:t>
            </a:r>
          </a:p>
          <a:p>
            <a:pPr indent="-228600">
              <a:lnSpc>
                <a:spcPct val="90000"/>
              </a:lnSpc>
            </a:pPr>
            <a:endParaRPr lang="en-US" sz="2800" dirty="0">
              <a:latin typeface="Fira sans" panose="020B0503050000020004" pitchFamily="34" charset="0"/>
            </a:endParaRPr>
          </a:p>
        </p:txBody>
      </p:sp>
    </p:spTree>
    <p:extLst>
      <p:ext uri="{BB962C8B-B14F-4D97-AF65-F5344CB8AC3E}">
        <p14:creationId xmlns:p14="http://schemas.microsoft.com/office/powerpoint/2010/main" val="3796602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Tijdelijke aanduiding voor inhoud 5">
            <a:extLst>
              <a:ext uri="{FF2B5EF4-FFF2-40B4-BE49-F238E27FC236}">
                <a16:creationId xmlns:a16="http://schemas.microsoft.com/office/drawing/2014/main" id="{5B0FB3A2-FC41-0339-68E6-449631087EAD}"/>
              </a:ext>
            </a:extLst>
          </p:cNvPr>
          <p:cNvPicPr>
            <a:picLocks/>
          </p:cNvPicPr>
          <p:nvPr/>
        </p:nvPicPr>
        <p:blipFill>
          <a:blip r:embed="rId2">
            <a:extLst>
              <a:ext uri="{28A0092B-C50C-407E-A947-70E740481C1C}">
                <a14:useLocalDpi xmlns:a14="http://schemas.microsoft.com/office/drawing/2010/main" val="0"/>
              </a:ext>
            </a:extLst>
          </a:blip>
          <a:srcRect t="43" b="43"/>
          <a:stretch/>
        </p:blipFill>
        <p:spPr bwMode="auto">
          <a:xfrm>
            <a:off x="1" y="10"/>
            <a:ext cx="14504463" cy="10286990"/>
          </a:xfrm>
          <a:prstGeom prst="rect">
            <a:avLst/>
          </a:prstGeom>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87528" y="0"/>
            <a:ext cx="10600467"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08E7A69F-7105-88BF-90FB-6BB67ACF0644}"/>
              </a:ext>
            </a:extLst>
          </p:cNvPr>
          <p:cNvSpPr txBox="1">
            <a:spLocks/>
          </p:cNvSpPr>
          <p:nvPr/>
        </p:nvSpPr>
        <p:spPr>
          <a:xfrm>
            <a:off x="11297415" y="253746"/>
            <a:ext cx="6304785" cy="284986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Aft>
                <a:spcPts val="600"/>
              </a:spcAft>
            </a:pPr>
            <a:r>
              <a:rPr lang="en-US" sz="6000" dirty="0" err="1">
                <a:solidFill>
                  <a:schemeClr val="accent6">
                    <a:lumMod val="75000"/>
                  </a:schemeClr>
                </a:solidFill>
                <a:latin typeface="Fira sans" panose="020B0503050000020004" pitchFamily="34" charset="0"/>
                <a:ea typeface="Noto Serif" panose="02020600060500020200" pitchFamily="18" charset="0"/>
                <a:cs typeface="Noto Serif" panose="02020600060500020200" pitchFamily="18" charset="0"/>
              </a:rPr>
              <a:t>Voorbeeldproject</a:t>
            </a:r>
            <a:br>
              <a:rPr lang="en-US" sz="6000" dirty="0">
                <a:latin typeface="Fira sans" panose="020B0503050000020004" pitchFamily="34" charset="0"/>
                <a:ea typeface="Noto Serif" panose="02020600060500020200" pitchFamily="18" charset="0"/>
                <a:cs typeface="Noto Serif" panose="02020600060500020200" pitchFamily="18" charset="0"/>
              </a:rPr>
            </a:br>
            <a:r>
              <a:rPr lang="en-US" sz="6000" dirty="0" err="1">
                <a:latin typeface="Fira sans" panose="020B0503050000020004" pitchFamily="34" charset="0"/>
                <a:ea typeface="Noto Serif" panose="02020600060500020200" pitchFamily="18" charset="0"/>
                <a:cs typeface="Noto Serif" panose="02020600060500020200" pitchFamily="18" charset="0"/>
              </a:rPr>
              <a:t>Flevokust</a:t>
            </a:r>
            <a:r>
              <a:rPr lang="en-US" sz="6000" dirty="0">
                <a:latin typeface="Fira sans" panose="020B0503050000020004" pitchFamily="34" charset="0"/>
                <a:ea typeface="Noto Serif" panose="02020600060500020200" pitchFamily="18" charset="0"/>
                <a:cs typeface="Noto Serif" panose="02020600060500020200" pitchFamily="18" charset="0"/>
              </a:rPr>
              <a:t> Haven</a:t>
            </a:r>
          </a:p>
        </p:txBody>
      </p:sp>
      <p:sp>
        <p:nvSpPr>
          <p:cNvPr id="3" name="Tijdelijke aanduiding voor inhoud 3">
            <a:extLst>
              <a:ext uri="{FF2B5EF4-FFF2-40B4-BE49-F238E27FC236}">
                <a16:creationId xmlns:a16="http://schemas.microsoft.com/office/drawing/2014/main" id="{EB2988C9-020C-A979-5902-543F4F978E3C}"/>
              </a:ext>
            </a:extLst>
          </p:cNvPr>
          <p:cNvSpPr txBox="1">
            <a:spLocks/>
          </p:cNvSpPr>
          <p:nvPr/>
        </p:nvSpPr>
        <p:spPr>
          <a:xfrm>
            <a:off x="11297415" y="3651301"/>
            <a:ext cx="6539048" cy="6088012"/>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28600"/>
            <a:r>
              <a:rPr lang="nl-NL" sz="2800" dirty="0">
                <a:latin typeface="Fira sans" panose="020B0503050000020004" pitchFamily="34" charset="0"/>
                <a:ea typeface="Noto Serif" panose="02020600060500020200" pitchFamily="18" charset="0"/>
                <a:cs typeface="Noto Serif" panose="02020600060500020200" pitchFamily="18" charset="0"/>
              </a:rPr>
              <a:t>Gemeente Lelystad</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pPr indent="-228600"/>
            <a:r>
              <a:rPr lang="nl-NL" sz="2800" dirty="0">
                <a:latin typeface="Fira sans" panose="020B0503050000020004" pitchFamily="34" charset="0"/>
                <a:ea typeface="Noto Serif" panose="02020600060500020200" pitchFamily="18" charset="0"/>
                <a:cs typeface="Noto Serif" panose="02020600060500020200" pitchFamily="18" charset="0"/>
              </a:rPr>
              <a:t>Hoogwaardig gebruik grond door centraal stellen bodeminformatie</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pPr indent="-228600"/>
            <a:r>
              <a:rPr lang="nl-NL" sz="2800" dirty="0">
                <a:latin typeface="Fira sans" panose="020B0503050000020004" pitchFamily="34" charset="0"/>
                <a:ea typeface="Noto Serif" panose="02020600060500020200" pitchFamily="18" charset="0"/>
                <a:cs typeface="Noto Serif" panose="02020600060500020200" pitchFamily="18" charset="0"/>
              </a:rPr>
              <a:t>Real-time zichtbaar welke grond in handen is</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pPr indent="-228600"/>
            <a:r>
              <a:rPr lang="nl-NL" sz="2800" dirty="0">
                <a:latin typeface="Fira sans" panose="020B0503050000020004" pitchFamily="34" charset="0"/>
                <a:ea typeface="Noto Serif" panose="02020600060500020200" pitchFamily="18" charset="0"/>
                <a:cs typeface="Noto Serif" panose="02020600060500020200" pitchFamily="18" charset="0"/>
              </a:rPr>
              <a:t>Ervaring en samenwerking met </a:t>
            </a:r>
            <a:r>
              <a:rPr lang="nl-NL" sz="2800" dirty="0" err="1">
                <a:latin typeface="Fira sans" panose="020B0503050000020004" pitchFamily="34" charset="0"/>
                <a:ea typeface="Noto Serif" panose="02020600060500020200" pitchFamily="18" charset="0"/>
                <a:cs typeface="Noto Serif" panose="02020600060500020200" pitchFamily="18" charset="0"/>
              </a:rPr>
              <a:t>Buyer</a:t>
            </a:r>
            <a:r>
              <a:rPr lang="nl-NL" sz="2800" dirty="0">
                <a:latin typeface="Fira sans" panose="020B0503050000020004" pitchFamily="34" charset="0"/>
                <a:ea typeface="Noto Serif" panose="02020600060500020200" pitchFamily="18" charset="0"/>
                <a:cs typeface="Noto Serif" panose="02020600060500020200" pitchFamily="18" charset="0"/>
              </a:rPr>
              <a:t> Group wordt ook toegepast in nieuwe woonwijk </a:t>
            </a:r>
            <a:r>
              <a:rPr lang="nl-NL" sz="2800" dirty="0" err="1">
                <a:latin typeface="Fira sans" panose="020B0503050000020004" pitchFamily="34" charset="0"/>
                <a:ea typeface="Noto Serif" panose="02020600060500020200" pitchFamily="18" charset="0"/>
                <a:cs typeface="Noto Serif" panose="02020600060500020200" pitchFamily="18" charset="0"/>
              </a:rPr>
              <a:t>ZuiderC</a:t>
            </a:r>
            <a:br>
              <a:rPr lang="nl-NL" sz="2800" dirty="0">
                <a:latin typeface="Fira sans" panose="020B0503050000020004" pitchFamily="34" charset="0"/>
                <a:ea typeface="Noto Serif" panose="02020600060500020200" pitchFamily="18" charset="0"/>
                <a:cs typeface="Noto Serif" panose="02020600060500020200" pitchFamily="18" charset="0"/>
              </a:rPr>
            </a:br>
            <a:endParaRPr lang="nl-NL" sz="2800" dirty="0">
              <a:latin typeface="Fira sans" panose="020B0503050000020004" pitchFamily="34" charset="0"/>
              <a:ea typeface="Noto Serif" panose="02020600060500020200" pitchFamily="18" charset="0"/>
              <a:cs typeface="Noto Serif" panose="02020600060500020200" pitchFamily="18" charset="0"/>
            </a:endParaRPr>
          </a:p>
          <a:p>
            <a:pPr indent="-228600"/>
            <a:r>
              <a:rPr lang="nl-NL" sz="2800" dirty="0">
                <a:latin typeface="Fira sans" panose="020B0503050000020004" pitchFamily="34" charset="0"/>
                <a:ea typeface="Noto Serif" panose="02020600060500020200" pitchFamily="18" charset="0"/>
                <a:cs typeface="Noto Serif" panose="02020600060500020200" pitchFamily="18" charset="0"/>
              </a:rPr>
              <a:t>Meer informatie: </a:t>
            </a:r>
            <a:r>
              <a:rPr lang="en-US" sz="2800" dirty="0">
                <a:latin typeface="Fira sans" panose="020B0503050000020004" pitchFamily="34" charset="0"/>
                <a:ea typeface="Noto Serif" panose="02020600060500020200" pitchFamily="18" charset="0"/>
                <a:cs typeface="Noto Serif" panose="02020600060500020200" pitchFamily="18" charset="0"/>
                <a:hlinkClick r:id="rId3"/>
              </a:rPr>
              <a:t>www.flevokusthaven.nl</a:t>
            </a:r>
            <a:r>
              <a:rPr lang="en-US" sz="2800" dirty="0">
                <a:latin typeface="Fira sans" panose="020B0503050000020004" pitchFamily="34" charset="0"/>
                <a:ea typeface="Noto Serif" panose="02020600060500020200" pitchFamily="18" charset="0"/>
                <a:cs typeface="Noto Serif" panose="02020600060500020200" pitchFamily="18" charset="0"/>
              </a:rPr>
              <a:t> </a:t>
            </a:r>
          </a:p>
        </p:txBody>
      </p:sp>
    </p:spTree>
    <p:extLst>
      <p:ext uri="{BB962C8B-B14F-4D97-AF65-F5344CB8AC3E}">
        <p14:creationId xmlns:p14="http://schemas.microsoft.com/office/powerpoint/2010/main" val="110733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EF8EB"/>
        </a:solidFill>
        <a:effectLst/>
      </p:bgPr>
    </p:bg>
    <p:spTree>
      <p:nvGrpSpPr>
        <p:cNvPr id="1" name=""/>
        <p:cNvGrpSpPr/>
        <p:nvPr/>
      </p:nvGrpSpPr>
      <p:grpSpPr>
        <a:xfrm>
          <a:off x="0" y="0"/>
          <a:ext cx="0" cy="0"/>
          <a:chOff x="0" y="0"/>
          <a:chExt cx="0" cy="0"/>
        </a:xfrm>
      </p:grpSpPr>
      <p:sp>
        <p:nvSpPr>
          <p:cNvPr id="2" name="AutoShape 2"/>
          <p:cNvSpPr/>
          <p:nvPr/>
        </p:nvSpPr>
        <p:spPr>
          <a:xfrm>
            <a:off x="211595" y="197427"/>
            <a:ext cx="17851582" cy="9850582"/>
          </a:xfrm>
          <a:prstGeom prst="rect">
            <a:avLst/>
          </a:prstGeom>
          <a:solidFill>
            <a:srgbClr val="DD6E0F"/>
          </a:solidFill>
        </p:spPr>
        <p:txBody>
          <a:bodyPr/>
          <a:lstStyle/>
          <a:p>
            <a:endParaRPr lang="nl-NL"/>
          </a:p>
        </p:txBody>
      </p:sp>
      <p:grpSp>
        <p:nvGrpSpPr>
          <p:cNvPr id="3" name="Group 3"/>
          <p:cNvGrpSpPr/>
          <p:nvPr/>
        </p:nvGrpSpPr>
        <p:grpSpPr>
          <a:xfrm>
            <a:off x="2035484" y="2655806"/>
            <a:ext cx="14217031" cy="4016556"/>
            <a:chOff x="0" y="0"/>
            <a:chExt cx="18956042" cy="5355408"/>
          </a:xfrm>
        </p:grpSpPr>
        <p:sp>
          <p:nvSpPr>
            <p:cNvPr id="6" name="TextBox 6"/>
            <p:cNvSpPr txBox="1"/>
            <p:nvPr/>
          </p:nvSpPr>
          <p:spPr>
            <a:xfrm>
              <a:off x="0" y="3303564"/>
              <a:ext cx="18956042" cy="2051844"/>
            </a:xfrm>
            <a:prstGeom prst="rect">
              <a:avLst/>
            </a:prstGeom>
          </p:spPr>
          <p:txBody>
            <a:bodyPr lIns="0" tIns="0" rIns="0" bIns="0" rtlCol="0" anchor="t">
              <a:spAutoFit/>
            </a:bodyPr>
            <a:lstStyle/>
            <a:p>
              <a:pPr algn="ctr">
                <a:lnSpc>
                  <a:spcPts val="6000"/>
                </a:lnSpc>
              </a:pPr>
              <a:r>
                <a:rPr lang="nl-NL" sz="5400" b="1" spc="150" dirty="0">
                  <a:solidFill>
                    <a:srgbClr val="FFFFFF"/>
                  </a:solidFill>
                  <a:latin typeface="Fira sans" panose="020B0503050000020004" pitchFamily="34" charset="0"/>
                  <a:ea typeface="Noto Serif Bold"/>
                  <a:cs typeface="Noto Serif Bold"/>
                  <a:sym typeface="Noto Serif Bold"/>
                </a:rPr>
                <a:t>Iedereen heeft verantwoordelijkheid </a:t>
              </a:r>
              <a:br>
                <a:rPr lang="nl-NL" sz="5400" b="1" spc="150" dirty="0">
                  <a:solidFill>
                    <a:srgbClr val="FFFFFF"/>
                  </a:solidFill>
                  <a:latin typeface="Fira sans" panose="020B0503050000020004" pitchFamily="34" charset="0"/>
                  <a:ea typeface="Noto Serif Bold"/>
                  <a:cs typeface="Noto Serif Bold"/>
                  <a:sym typeface="Noto Serif Bold"/>
                </a:rPr>
              </a:br>
              <a:r>
                <a:rPr lang="nl-NL" sz="5400" b="1" spc="150" dirty="0">
                  <a:solidFill>
                    <a:srgbClr val="FFFFFF"/>
                  </a:solidFill>
                  <a:latin typeface="Fira sans" panose="020B0503050000020004" pitchFamily="34" charset="0"/>
                  <a:ea typeface="Noto Serif Bold"/>
                  <a:cs typeface="Noto Serif Bold"/>
                  <a:sym typeface="Noto Serif Bold"/>
                </a:rPr>
                <a:t>in de circulaire keten</a:t>
              </a:r>
            </a:p>
          </p:txBody>
        </p:sp>
        <p:sp>
          <p:nvSpPr>
            <p:cNvPr id="7" name="Freeform 7"/>
            <p:cNvSpPr/>
            <p:nvPr/>
          </p:nvSpPr>
          <p:spPr>
            <a:xfrm>
              <a:off x="8714141" y="0"/>
              <a:ext cx="1527759" cy="1206930"/>
            </a:xfrm>
            <a:custGeom>
              <a:avLst/>
              <a:gdLst/>
              <a:ahLst/>
              <a:cxnLst/>
              <a:rect l="l" t="t" r="r" b="b"/>
              <a:pathLst>
                <a:path w="1527759" h="1206930">
                  <a:moveTo>
                    <a:pt x="0" y="0"/>
                  </a:moveTo>
                  <a:lnTo>
                    <a:pt x="1527759" y="0"/>
                  </a:lnTo>
                  <a:lnTo>
                    <a:pt x="1527759" y="1206930"/>
                  </a:lnTo>
                  <a:lnTo>
                    <a:pt x="0" y="1206930"/>
                  </a:lnTo>
                  <a:lnTo>
                    <a:pt x="0" y="0"/>
                  </a:lnTo>
                  <a:close/>
                </a:path>
              </a:pathLst>
            </a:custGeom>
            <a:blipFill>
              <a:blip r:embed="rId2">
                <a:extLst>
                  <a:ext uri="{96DAC541-7B7A-43D3-8B79-37D633B846F1}">
                    <asvg:svgBlip xmlns:asvg="http://schemas.microsoft.com/office/drawing/2016/SVG/main" r:embed="rId3"/>
                  </a:ext>
                </a:extLst>
              </a:blip>
              <a:stretch>
                <a:fillRect l="-248" r="-248"/>
              </a:stretch>
            </a:blipFill>
          </p:spPr>
          <p:txBody>
            <a:bodyPr/>
            <a:lstStyle/>
            <a:p>
              <a:endParaRPr lang="nl-NL"/>
            </a:p>
          </p:txBody>
        </p:sp>
      </p:grpSp>
      <p:sp>
        <p:nvSpPr>
          <p:cNvPr id="8" name="AutoShape 8"/>
          <p:cNvSpPr/>
          <p:nvPr/>
        </p:nvSpPr>
        <p:spPr>
          <a:xfrm>
            <a:off x="1028700" y="9258300"/>
            <a:ext cx="16230600" cy="38100"/>
          </a:xfrm>
          <a:prstGeom prst="rect">
            <a:avLst/>
          </a:prstGeom>
          <a:solidFill>
            <a:srgbClr val="EEF8EB"/>
          </a:solidFill>
        </p:spPr>
        <p:txBody>
          <a:bodyPr/>
          <a:lstStyle/>
          <a:p>
            <a:endParaRPr lang="nl-NL"/>
          </a:p>
        </p:txBody>
      </p:sp>
      <p:sp>
        <p:nvSpPr>
          <p:cNvPr id="9" name="AutoShape 9"/>
          <p:cNvSpPr/>
          <p:nvPr/>
        </p:nvSpPr>
        <p:spPr>
          <a:xfrm>
            <a:off x="1028700" y="990600"/>
            <a:ext cx="16230600" cy="38100"/>
          </a:xfrm>
          <a:prstGeom prst="rect">
            <a:avLst/>
          </a:prstGeom>
          <a:solidFill>
            <a:srgbClr val="EEF8EB"/>
          </a:solidFill>
        </p:spPr>
        <p:txBody>
          <a:bodyPr/>
          <a:lstStyle/>
          <a:p>
            <a:endParaRPr lang="nl-NL"/>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D6E0F"/>
        </a:solidFill>
        <a:effectLst/>
      </p:bgPr>
    </p:bg>
    <p:spTree>
      <p:nvGrpSpPr>
        <p:cNvPr id="1" name=""/>
        <p:cNvGrpSpPr/>
        <p:nvPr/>
      </p:nvGrpSpPr>
      <p:grpSpPr>
        <a:xfrm>
          <a:off x="0" y="0"/>
          <a:ext cx="0" cy="0"/>
          <a:chOff x="0" y="0"/>
          <a:chExt cx="0" cy="0"/>
        </a:xfrm>
      </p:grpSpPr>
      <p:sp>
        <p:nvSpPr>
          <p:cNvPr id="3" name="AutoShape 3"/>
          <p:cNvSpPr/>
          <p:nvPr/>
        </p:nvSpPr>
        <p:spPr>
          <a:xfrm>
            <a:off x="1028700" y="9258300"/>
            <a:ext cx="16230600" cy="38100"/>
          </a:xfrm>
          <a:prstGeom prst="rect">
            <a:avLst/>
          </a:prstGeom>
          <a:solidFill>
            <a:srgbClr val="FFFFFF"/>
          </a:solidFill>
        </p:spPr>
        <p:txBody>
          <a:bodyPr/>
          <a:lstStyle/>
          <a:p>
            <a:endParaRPr lang="nl-NL"/>
          </a:p>
        </p:txBody>
      </p:sp>
      <p:sp>
        <p:nvSpPr>
          <p:cNvPr id="4" name="TextBox 4"/>
          <p:cNvSpPr txBox="1"/>
          <p:nvPr/>
        </p:nvSpPr>
        <p:spPr>
          <a:xfrm>
            <a:off x="1028700" y="5172889"/>
            <a:ext cx="6890190" cy="2318840"/>
          </a:xfrm>
          <a:prstGeom prst="rect">
            <a:avLst/>
          </a:prstGeom>
        </p:spPr>
        <p:txBody>
          <a:bodyPr lIns="0" tIns="0" rIns="0" bIns="0" rtlCol="0" anchor="t">
            <a:spAutoFit/>
          </a:bodyPr>
          <a:lstStyle/>
          <a:p>
            <a:pPr algn="l">
              <a:lnSpc>
                <a:spcPts val="9000"/>
              </a:lnSpc>
            </a:pPr>
            <a:r>
              <a:rPr lang="en-US" sz="8800" spc="270" dirty="0">
                <a:solidFill>
                  <a:srgbClr val="FFFFFF"/>
                </a:solidFill>
                <a:latin typeface="Fira sans" panose="020B0503050000020004" pitchFamily="34" charset="0"/>
                <a:ea typeface="Noto Serif"/>
                <a:cs typeface="Noto Serif"/>
                <a:sym typeface="Noto Serif"/>
              </a:rPr>
              <a:t>NEEM CONTACT OP</a:t>
            </a:r>
          </a:p>
        </p:txBody>
      </p:sp>
      <p:grpSp>
        <p:nvGrpSpPr>
          <p:cNvPr id="5" name="Group 5"/>
          <p:cNvGrpSpPr/>
          <p:nvPr/>
        </p:nvGrpSpPr>
        <p:grpSpPr>
          <a:xfrm>
            <a:off x="8495988" y="5531327"/>
            <a:ext cx="8503227" cy="1849914"/>
            <a:chOff x="0" y="1939502"/>
            <a:chExt cx="11337636" cy="2466551"/>
          </a:xfrm>
        </p:grpSpPr>
        <p:sp>
          <p:nvSpPr>
            <p:cNvPr id="8" name="TextBox 8"/>
            <p:cNvSpPr txBox="1"/>
            <p:nvPr/>
          </p:nvSpPr>
          <p:spPr>
            <a:xfrm>
              <a:off x="0" y="1939502"/>
              <a:ext cx="11337636" cy="517525"/>
            </a:xfrm>
            <a:prstGeom prst="rect">
              <a:avLst/>
            </a:prstGeom>
          </p:spPr>
          <p:txBody>
            <a:bodyPr lIns="0" tIns="0" rIns="0" bIns="0" rtlCol="0" anchor="t">
              <a:spAutoFit/>
            </a:bodyPr>
            <a:lstStyle/>
            <a:p>
              <a:pPr algn="l">
                <a:lnSpc>
                  <a:spcPts val="3000"/>
                </a:lnSpc>
              </a:pPr>
              <a:r>
                <a:rPr lang="en-US" sz="2500" spc="50">
                  <a:solidFill>
                    <a:srgbClr val="FFFFFF"/>
                  </a:solidFill>
                  <a:latin typeface="Fira sans" panose="020B0503050000020004" pitchFamily="34" charset="0"/>
                  <a:ea typeface="Noto Serif"/>
                  <a:cs typeface="Noto Serif"/>
                  <a:sym typeface="Noto Serif"/>
                </a:rPr>
                <a:t>E-MAILADRES</a:t>
              </a:r>
            </a:p>
          </p:txBody>
        </p:sp>
        <p:sp>
          <p:nvSpPr>
            <p:cNvPr id="9" name="TextBox 9"/>
            <p:cNvSpPr txBox="1"/>
            <p:nvPr/>
          </p:nvSpPr>
          <p:spPr>
            <a:xfrm>
              <a:off x="0" y="2632922"/>
              <a:ext cx="11328816" cy="514585"/>
            </a:xfrm>
            <a:prstGeom prst="rect">
              <a:avLst/>
            </a:prstGeom>
          </p:spPr>
          <p:txBody>
            <a:bodyPr lIns="0" tIns="0" rIns="0" bIns="0" rtlCol="0" anchor="t">
              <a:spAutoFit/>
            </a:bodyPr>
            <a:lstStyle/>
            <a:p>
              <a:pPr algn="l">
                <a:lnSpc>
                  <a:spcPts val="3219"/>
                </a:lnSpc>
              </a:pPr>
              <a:r>
                <a:rPr lang="en-US" sz="2300" spc="69" dirty="0">
                  <a:solidFill>
                    <a:srgbClr val="FFFFFF"/>
                  </a:solidFill>
                  <a:latin typeface="Fira sans" panose="020B0503050000020004" pitchFamily="34" charset="0"/>
                  <a:ea typeface="Noto Serif"/>
                  <a:cs typeface="Noto Serif"/>
                  <a:sym typeface="Noto Serif"/>
                </a:rPr>
                <a:t>info@gripopgrondstromen.nl</a:t>
              </a:r>
            </a:p>
          </p:txBody>
        </p:sp>
        <p:sp>
          <p:nvSpPr>
            <p:cNvPr id="10" name="TextBox 10"/>
            <p:cNvSpPr txBox="1"/>
            <p:nvPr/>
          </p:nvSpPr>
          <p:spPr>
            <a:xfrm>
              <a:off x="0" y="3888528"/>
              <a:ext cx="11337636" cy="517525"/>
            </a:xfrm>
            <a:prstGeom prst="rect">
              <a:avLst/>
            </a:prstGeom>
          </p:spPr>
          <p:txBody>
            <a:bodyPr lIns="0" tIns="0" rIns="0" bIns="0" rtlCol="0" anchor="t">
              <a:spAutoFit/>
            </a:bodyPr>
            <a:lstStyle/>
            <a:p>
              <a:pPr algn="l">
                <a:lnSpc>
                  <a:spcPts val="3000"/>
                </a:lnSpc>
              </a:pPr>
              <a:r>
                <a:rPr lang="en-US" sz="2500" spc="50" dirty="0">
                  <a:solidFill>
                    <a:srgbClr val="FFFFFF"/>
                  </a:solidFill>
                  <a:latin typeface="Fira sans" panose="020B0503050000020004" pitchFamily="34" charset="0"/>
                  <a:ea typeface="Noto Serif"/>
                  <a:cs typeface="Noto Serif"/>
                  <a:sym typeface="Noto Serif"/>
                  <a:hlinkClick r:id="rId2"/>
                </a:rPr>
                <a:t>WEBSITE</a:t>
              </a:r>
              <a:endParaRPr lang="en-US" sz="2500" spc="50" dirty="0">
                <a:solidFill>
                  <a:srgbClr val="FFFFFF"/>
                </a:solidFill>
                <a:latin typeface="Fira sans" panose="020B0503050000020004" pitchFamily="34" charset="0"/>
                <a:ea typeface="Noto Serif"/>
                <a:cs typeface="Noto Serif"/>
                <a:sym typeface="Noto Serif"/>
              </a:endParaRPr>
            </a:p>
          </p:txBody>
        </p:sp>
      </p:grpSp>
      <p:pic>
        <p:nvPicPr>
          <p:cNvPr id="12" name="Afbeelding 11">
            <a:extLst>
              <a:ext uri="{FF2B5EF4-FFF2-40B4-BE49-F238E27FC236}">
                <a16:creationId xmlns:a16="http://schemas.microsoft.com/office/drawing/2014/main" id="{4A74F223-EF65-878C-89BE-082666E5BEF8}"/>
              </a:ext>
            </a:extLst>
          </p:cNvPr>
          <p:cNvPicPr>
            <a:picLocks noChangeAspect="1"/>
          </p:cNvPicPr>
          <p:nvPr/>
        </p:nvPicPr>
        <p:blipFill rotWithShape="1">
          <a:blip r:embed="rId3"/>
          <a:srcRect t="35927" b="23333"/>
          <a:stretch/>
        </p:blipFill>
        <p:spPr>
          <a:xfrm>
            <a:off x="0" y="-38100"/>
            <a:ext cx="18288000" cy="4191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3704</TotalTime>
  <Words>424</Words>
  <Application>Microsoft Office PowerPoint</Application>
  <PresentationFormat>Aangepast</PresentationFormat>
  <Paragraphs>76</Paragraphs>
  <Slides>20</Slides>
  <Notes>2</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20</vt:i4>
      </vt:variant>
    </vt:vector>
  </HeadingPairs>
  <TitlesOfParts>
    <vt:vector size="27" baseType="lpstr">
      <vt:lpstr>Arial</vt:lpstr>
      <vt:lpstr>Verdana</vt:lpstr>
      <vt:lpstr>Calibri</vt:lpstr>
      <vt:lpstr>Euphemia</vt:lpstr>
      <vt:lpstr>Noto Serif</vt:lpstr>
      <vt:lpstr>Fira sans</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Buyer Group Grondstromen</dc:title>
  <dc:creator>Bartman, Linda</dc:creator>
  <cp:lastModifiedBy>Linda Bartman</cp:lastModifiedBy>
  <cp:revision>25</cp:revision>
  <dcterms:created xsi:type="dcterms:W3CDTF">2006-08-16T00:00:00Z</dcterms:created>
  <dcterms:modified xsi:type="dcterms:W3CDTF">2025-06-24T06:33:33Z</dcterms:modified>
  <dc:identifier>DAGQQj-Hymo</dc:identifier>
</cp:coreProperties>
</file>